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1"/>
  </p:notesMasterIdLst>
  <p:sldIdLst>
    <p:sldId id="272" r:id="rId2"/>
    <p:sldId id="304" r:id="rId3"/>
    <p:sldId id="266" r:id="rId4"/>
    <p:sldId id="319" r:id="rId5"/>
    <p:sldId id="309" r:id="rId6"/>
    <p:sldId id="314" r:id="rId7"/>
    <p:sldId id="316" r:id="rId8"/>
    <p:sldId id="312" r:id="rId9"/>
    <p:sldId id="313" r:id="rId10"/>
  </p:sldIdLst>
  <p:sldSz cx="12192000" cy="6858000"/>
  <p:notesSz cx="6858000" cy="9144000"/>
  <p:embeddedFontLst>
    <p:embeddedFont>
      <p:font typeface="Lato" panose="020B0604020202020204" charset="0"/>
      <p:regular r:id="rId12"/>
      <p:bold r:id="rId13"/>
      <p:italic r:id="rId14"/>
      <p:boldItalic r:id="rId15"/>
    </p:embeddedFont>
    <p:embeddedFont>
      <p:font typeface="Segoe Print" panose="02000600000000000000" pitchFamily="2" charset="0"/>
      <p:regular r:id="rId16"/>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omic Sans MS" panose="030F0702030302020204" pitchFamily="66" charset="0"/>
      <p:regular r:id="rId24"/>
      <p:bold r:id="rId25"/>
      <p:italic r:id="rId26"/>
      <p:boldItalic r:id="rId27"/>
    </p:embeddedFont>
    <p:embeddedFont>
      <p:font typeface="League Spartan" panose="020B0604020202020204" charset="0"/>
      <p:bold r:id="rId28"/>
    </p:embeddedFont>
    <p:embeddedFont>
      <p:font typeface="Open Sans Light" panose="020B060402020202020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cmAuthor id="2" name="Karen" initials="KS" lastIdx="20" clrIdx="1"/>
  <p:cmAuthor id="3" name="Jenny Barksfield" initials="JB" lastIdx="8" clrIdx="2"/>
  <p:cmAuthor id="4" name="Jenny Fox" initials="JF" lastIdx="30" clrIdx="3"/>
  <p:cmAuthor id="5" name="Bethan Miller" initials="BM" lastIdx="9" clrIdx="4">
    <p:extLst>
      <p:ext uri="{19B8F6BF-5375-455C-9EA6-DF929625EA0E}">
        <p15:presenceInfo xmlns:p15="http://schemas.microsoft.com/office/powerpoint/2012/main" userId="S-1-5-21-1285066173-1815393381-3561576999-2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AF3D7"/>
    <a:srgbClr val="D8BADC"/>
    <a:srgbClr val="95519E"/>
    <a:srgbClr val="FFBDBD"/>
    <a:srgbClr val="CCFFCC"/>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7" autoAdjust="0"/>
    <p:restoredTop sz="77312" autoAdjust="0"/>
  </p:normalViewPr>
  <p:slideViewPr>
    <p:cSldViewPr snapToGrid="0">
      <p:cViewPr varScale="1">
        <p:scale>
          <a:sx n="40" d="100"/>
          <a:sy n="40" d="100"/>
        </p:scale>
        <p:origin x="2142"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13/11/2020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4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Every day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Brush hair, brush teeth twice in a day, put on deodorant and change underwear. Shower if the person exercised that day.</a:t>
            </a:r>
          </a:p>
          <a:p>
            <a:endParaRPr lang="en-GB" b="1" dirty="0"/>
          </a:p>
          <a:p>
            <a:r>
              <a:rPr lang="en-GB" b="1" dirty="0"/>
              <a:t>A few times a week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Shower or have a bath, wash hair (may be more or less depending on how oily a person’s hair is) and wash clothes.</a:t>
            </a:r>
          </a:p>
          <a:p>
            <a:endParaRPr lang="en-GB" b="1" dirty="0"/>
          </a:p>
          <a:p>
            <a:r>
              <a:rPr lang="en-GB" b="1" dirty="0"/>
              <a:t>Once a week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Wash PE kit (or more often if you do PE on more than one day) or outerwear such as school jumpers.  </a:t>
            </a:r>
          </a:p>
          <a:p>
            <a:endParaRPr lang="en-GB" b="1"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141351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9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0"/>
              </a:spcAft>
            </a:pPr>
            <a:endParaRPr lang="en-GB" b="0"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426689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13/11/2020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13/11/2020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13/11/2020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13/11/2020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13/11/2020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13/11/2020</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13/11/2020</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13/11/2020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13/11/2020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childline.org.uk/get-suppor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childline.org.uk/"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B1245B-10A2-483F-8887-3DB3C737DD32}"/>
              </a:ext>
            </a:extLst>
          </p:cNvPr>
          <p:cNvSpPr/>
          <p:nvPr/>
        </p:nvSpPr>
        <p:spPr>
          <a:xfrm>
            <a:off x="1915063" y="3382357"/>
            <a:ext cx="9427313" cy="2984127"/>
          </a:xfrm>
          <a:prstGeom prst="rect">
            <a:avLst/>
          </a:prstGeom>
          <a:solidFill>
            <a:srgbClr val="E7FF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1568862" y="3380731"/>
            <a:ext cx="9971318" cy="2985754"/>
          </a:xfrm>
          <a:prstGeom prst="rect">
            <a:avLst/>
          </a:prstGeom>
          <a:noFill/>
        </p:spPr>
        <p:txBody>
          <a:bodyPr wrap="square" rtlCol="0">
            <a:spAutoFit/>
          </a:bodyPr>
          <a:lstStyle/>
          <a:p>
            <a:pPr lvl="1"/>
            <a:r>
              <a:rPr lang="en-GB" sz="2400" b="1" dirty="0">
                <a:solidFill>
                  <a:srgbClr val="00B050"/>
                </a:solidFill>
                <a:latin typeface="Comic Sans MS" panose="030F0702030302020204" pitchFamily="66" charset="0"/>
              </a:rPr>
              <a:t>We will be thinking about: </a:t>
            </a:r>
          </a:p>
          <a:p>
            <a:pPr lvl="3"/>
            <a:endParaRPr lang="en-GB" sz="2400" b="1" dirty="0">
              <a:solidFill>
                <a:srgbClr val="00B050"/>
              </a:solidFill>
              <a:latin typeface="Comic Sans MS" panose="030F0702030302020204" pitchFamily="66" charset="0"/>
            </a:endParaRPr>
          </a:p>
          <a:p>
            <a:pPr marL="914400" lvl="1" indent="-457200">
              <a:lnSpc>
                <a:spcPct val="150000"/>
              </a:lnSpc>
              <a:buSzPct val="202000"/>
              <a:buBlip>
                <a:blip r:embed="rId3"/>
              </a:buBlip>
            </a:pPr>
            <a:r>
              <a:rPr lang="en-GB" sz="2400" dirty="0">
                <a:solidFill>
                  <a:srgbClr val="00B050"/>
                </a:solidFill>
                <a:latin typeface="Comic Sans MS" panose="030F0702030302020204" pitchFamily="66" charset="0"/>
                <a:ea typeface="Lato" panose="020F0502020204030203" pitchFamily="34" charset="0"/>
                <a:cs typeface="Lato" panose="020F0502020204030203" pitchFamily="34" charset="0"/>
              </a:rPr>
              <a:t>Ways of managing physical changes during puberty, including how and why it is important to keep clean.</a:t>
            </a:r>
          </a:p>
          <a:p>
            <a:pPr marL="914400" lvl="1" indent="-457200">
              <a:lnSpc>
                <a:spcPct val="150000"/>
              </a:lnSpc>
              <a:buSzPct val="202000"/>
              <a:buBlip>
                <a:blip r:embed="rId3"/>
              </a:buBlip>
            </a:pPr>
            <a:r>
              <a:rPr lang="en-GB" sz="2400" dirty="0">
                <a:solidFill>
                  <a:srgbClr val="00B050"/>
                </a:solidFill>
                <a:latin typeface="Comic Sans MS" panose="030F0702030302020204" pitchFamily="66" charset="0"/>
                <a:ea typeface="Lato" panose="020F0502020204030203" pitchFamily="34" charset="0"/>
                <a:cs typeface="Lato" panose="020F0502020204030203" pitchFamily="34" charset="0"/>
              </a:rPr>
              <a:t>How emotions and relationships may change during puberty.</a:t>
            </a:r>
          </a:p>
          <a:p>
            <a:pPr marL="914400" lvl="1" indent="-457200">
              <a:lnSpc>
                <a:spcPct val="150000"/>
              </a:lnSpc>
              <a:buSzPct val="202000"/>
              <a:buBlip>
                <a:blip r:embed="rId3"/>
              </a:buBlip>
            </a:pPr>
            <a:r>
              <a:rPr lang="en-GB" sz="2400" dirty="0">
                <a:solidFill>
                  <a:srgbClr val="00B050"/>
                </a:solidFill>
                <a:latin typeface="Comic Sans MS" panose="030F0702030302020204" pitchFamily="66" charset="0"/>
                <a:ea typeface="Lato" panose="020F0502020204030203" pitchFamily="34" charset="0"/>
                <a:cs typeface="Lato" panose="020F0502020204030203" pitchFamily="34" charset="0"/>
              </a:rPr>
              <a:t>How and when to get help and support in relation to puberty.</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TextBox 9"/>
          <p:cNvSpPr txBox="1"/>
          <p:nvPr/>
        </p:nvSpPr>
        <p:spPr>
          <a:xfrm>
            <a:off x="324724" y="879294"/>
            <a:ext cx="10893151" cy="1661993"/>
          </a:xfrm>
          <a:prstGeom prst="rect">
            <a:avLst/>
          </a:prstGeom>
          <a:solidFill>
            <a:srgbClr val="FFFFCC"/>
          </a:solidFill>
        </p:spPr>
        <p:txBody>
          <a:bodyPr wrap="square" rtlCol="0">
            <a:spAutoFit/>
          </a:bodyPr>
          <a:lstStyle/>
          <a:p>
            <a:pPr lvl="3"/>
            <a:r>
              <a:rPr lang="en-GB" sz="3400" u="sng"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L.</a:t>
            </a:r>
            <a:r>
              <a:rPr lang="en-GB" sz="34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O: To</a:t>
            </a:r>
            <a:r>
              <a:rPr lang="en-GB" sz="3400" u="sng" dirty="0">
                <a:solidFill>
                  <a:srgbClr val="0070C0"/>
                </a:solidFill>
                <a:effectLst/>
                <a:latin typeface="Comic Sans MS" panose="030F0702030302020204" pitchFamily="66" charset="0"/>
                <a:ea typeface="Calibri" panose="020F0502020204030204" pitchFamily="34" charset="0"/>
                <a:cs typeface="Times New Roman" panose="02020603050405020304" pitchFamily="18" charset="0"/>
              </a:rPr>
              <a:t> describe physical changes that occur in puberty and know ways to manage emotional and relationship changes.</a:t>
            </a:r>
            <a:endParaRPr lang="en-GB" sz="3400" b="1" u="sng" dirty="0">
              <a:solidFill>
                <a:srgbClr val="0070C0"/>
              </a:solidFill>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241" y="993679"/>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849623" y="3429000"/>
            <a:ext cx="877333" cy="1001704"/>
          </a:xfrm>
          <a:prstGeom prst="rect">
            <a:avLst/>
          </a:prstGeom>
        </p:spPr>
      </p:pic>
      <p:pic>
        <p:nvPicPr>
          <p:cNvPr id="6" name="Picture 5">
            <a:extLst>
              <a:ext uri="{FF2B5EF4-FFF2-40B4-BE49-F238E27FC236}">
                <a16:creationId xmlns:a16="http://schemas.microsoft.com/office/drawing/2014/main" id="{C243DC53-8964-4AF1-B1CB-CA1530E1EA3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1811" y="132629"/>
            <a:ext cx="771960" cy="802473"/>
          </a:xfrm>
          <a:prstGeom prst="rect">
            <a:avLst/>
          </a:prstGeom>
          <a:noFill/>
        </p:spPr>
      </p:pic>
    </p:spTree>
    <p:extLst>
      <p:ext uri="{BB962C8B-B14F-4D97-AF65-F5344CB8AC3E}">
        <p14:creationId xmlns:p14="http://schemas.microsoft.com/office/powerpoint/2010/main" val="155948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Box 2"/>
          <p:cNvSpPr txBox="1"/>
          <p:nvPr/>
        </p:nvSpPr>
        <p:spPr>
          <a:xfrm>
            <a:off x="503693" y="503398"/>
            <a:ext cx="10714182"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95519E"/>
                </a:solidFill>
                <a:latin typeface="Comic Sans MS" panose="030F0702030302020204" pitchFamily="66" charset="0"/>
              </a:rPr>
              <a:t>Growing and changing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5519E"/>
                </a:solidFill>
                <a:effectLst/>
                <a:uLnTx/>
                <a:uFillTx/>
                <a:latin typeface="Comic Sans MS" panose="030F0702030302020204" pitchFamily="66" charset="0"/>
                <a:ea typeface="Lato" panose="020F0502020204030203" pitchFamily="34" charset="0"/>
                <a:cs typeface="Lato" panose="020F0502020204030203" pitchFamily="34" charset="0"/>
              </a:rPr>
              <a:t>What’s our starting point?</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101" y="5490969"/>
            <a:ext cx="635184" cy="635184"/>
          </a:xfrm>
          <a:prstGeom prst="rect">
            <a:avLst/>
          </a:prstGeom>
        </p:spPr>
      </p:pic>
      <p:sp>
        <p:nvSpPr>
          <p:cNvPr id="7" name="TextBox 6">
            <a:extLst>
              <a:ext uri="{FF2B5EF4-FFF2-40B4-BE49-F238E27FC236}">
                <a16:creationId xmlns:a16="http://schemas.microsoft.com/office/drawing/2014/main" id="{2F85CC55-98A8-4EF2-AE9A-E477654CD503}"/>
              </a:ext>
            </a:extLst>
          </p:cNvPr>
          <p:cNvSpPr txBox="1"/>
          <p:nvPr/>
        </p:nvSpPr>
        <p:spPr>
          <a:xfrm>
            <a:off x="1032500" y="2047685"/>
            <a:ext cx="6648567" cy="4431983"/>
          </a:xfrm>
          <a:prstGeom prst="rect">
            <a:avLst/>
          </a:prstGeom>
          <a:noFill/>
        </p:spPr>
        <p:txBody>
          <a:bodyPr wrap="square" rtlCol="0">
            <a:spAutoFit/>
          </a:bodyPr>
          <a:lstStyle/>
          <a:p>
            <a:r>
              <a:rPr lang="en-GB" sz="2400" dirty="0">
                <a:solidFill>
                  <a:srgbClr val="0070C0"/>
                </a:solidFill>
                <a:latin typeface="Comic Sans MS" panose="030F0702030302020204" pitchFamily="66" charset="0"/>
                <a:ea typeface="Lato" panose="020B0604020202020204" charset="0"/>
                <a:cs typeface="Lato" panose="020B0604020202020204" charset="0"/>
              </a:rPr>
              <a:t>Imagine a young person about your age or a little older. They are going through puberty. </a:t>
            </a:r>
          </a:p>
          <a:p>
            <a:endParaRPr lang="en-GB" dirty="0">
              <a:latin typeface="Comic Sans MS" panose="030F0702030302020204" pitchFamily="66" charset="0"/>
              <a:ea typeface="Lato" panose="020B0604020202020204" charset="0"/>
              <a:cs typeface="Lato" panose="020B0604020202020204" charset="0"/>
            </a:endParaRPr>
          </a:p>
          <a:p>
            <a:pPr marL="800100" lvl="1" indent="-342900">
              <a:buFont typeface="Arial" panose="020B0604020202020204" pitchFamily="34" charset="0"/>
              <a:buChar char="•"/>
            </a:pPr>
            <a:r>
              <a:rPr lang="en-GB" sz="2400" dirty="0">
                <a:solidFill>
                  <a:srgbClr val="00B050"/>
                </a:solidFill>
                <a:latin typeface="Comic Sans MS" panose="030F0702030302020204" pitchFamily="66" charset="0"/>
                <a:ea typeface="Lato" panose="020B0604020202020204" charset="0"/>
                <a:cs typeface="Lato" panose="020B0604020202020204" charset="0"/>
              </a:rPr>
              <a:t>What might they find difficult about puberty? </a:t>
            </a:r>
          </a:p>
          <a:p>
            <a:pPr marL="800100" lvl="1" indent="-342900">
              <a:buFont typeface="Arial" panose="020B0604020202020204" pitchFamily="34" charset="0"/>
              <a:buChar char="•"/>
            </a:pPr>
            <a:endParaRPr lang="en-GB" sz="2400" dirty="0">
              <a:solidFill>
                <a:srgbClr val="00B050"/>
              </a:solidFill>
              <a:latin typeface="Comic Sans MS" panose="030F0702030302020204" pitchFamily="66" charset="0"/>
              <a:ea typeface="Lato" panose="020B0604020202020204" charset="0"/>
              <a:cs typeface="Lato" panose="020B0604020202020204" charset="0"/>
            </a:endParaRPr>
          </a:p>
          <a:p>
            <a:pPr marL="800100" lvl="1" indent="-342900">
              <a:buFont typeface="Arial" panose="020B0604020202020204" pitchFamily="34" charset="0"/>
              <a:buChar char="•"/>
            </a:pPr>
            <a:r>
              <a:rPr lang="en-GB" sz="2400" dirty="0">
                <a:solidFill>
                  <a:srgbClr val="00B050"/>
                </a:solidFill>
                <a:latin typeface="Comic Sans MS" panose="030F0702030302020204" pitchFamily="66" charset="0"/>
                <a:ea typeface="Lato" panose="020B0604020202020204" charset="0"/>
                <a:cs typeface="Lato" panose="020B0604020202020204" charset="0"/>
              </a:rPr>
              <a:t>What might they do to manage these challenges? </a:t>
            </a:r>
          </a:p>
          <a:p>
            <a:endParaRPr lang="en-GB" sz="2400" dirty="0">
              <a:latin typeface="Comic Sans MS" panose="030F0702030302020204" pitchFamily="66" charset="0"/>
              <a:ea typeface="Lato" panose="020B0604020202020204" charset="0"/>
              <a:cs typeface="Lato" panose="020B0604020202020204" charset="0"/>
            </a:endParaRPr>
          </a:p>
          <a:p>
            <a:r>
              <a:rPr lang="en-GB" sz="2400" b="1" dirty="0">
                <a:solidFill>
                  <a:srgbClr val="0070C0"/>
                </a:solidFill>
                <a:latin typeface="Comic Sans MS" panose="030F0702030302020204" pitchFamily="66" charset="0"/>
                <a:ea typeface="Lato" panose="020B0604020202020204" charset="0"/>
                <a:cs typeface="Lato" panose="020B0604020202020204" charset="0"/>
              </a:rPr>
              <a:t>Draw a mind map and try to include as many answers to the two questions above as you can.</a:t>
            </a:r>
          </a:p>
        </p:txBody>
      </p:sp>
      <p:pic>
        <p:nvPicPr>
          <p:cNvPr id="6" name="Picture 5">
            <a:extLst>
              <a:ext uri="{FF2B5EF4-FFF2-40B4-BE49-F238E27FC236}">
                <a16:creationId xmlns:a16="http://schemas.microsoft.com/office/drawing/2014/main" id="{9473D8AE-7286-4A55-AFA0-AF43B6F1D3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283" y="2208111"/>
            <a:ext cx="3530129" cy="3600450"/>
          </a:xfrm>
          <a:prstGeom prst="rect">
            <a:avLst/>
          </a:prstGeom>
        </p:spPr>
      </p:pic>
    </p:spTree>
    <p:extLst>
      <p:ext uri="{BB962C8B-B14F-4D97-AF65-F5344CB8AC3E}">
        <p14:creationId xmlns:p14="http://schemas.microsoft.com/office/powerpoint/2010/main" val="287584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Box 2"/>
          <p:cNvSpPr txBox="1"/>
          <p:nvPr/>
        </p:nvSpPr>
        <p:spPr>
          <a:xfrm>
            <a:off x="501585" y="47011"/>
            <a:ext cx="10058400" cy="830997"/>
          </a:xfrm>
          <a:prstGeom prst="rect">
            <a:avLst/>
          </a:prstGeom>
          <a:noFill/>
        </p:spPr>
        <p:txBody>
          <a:bodyPr wrap="square" rtlCol="0">
            <a:spAutoFit/>
          </a:bodyPr>
          <a:lstStyle/>
          <a:p>
            <a:r>
              <a:rPr lang="en-GB" sz="2400" b="1" dirty="0">
                <a:solidFill>
                  <a:srgbClr val="95519E"/>
                </a:solidFill>
                <a:latin typeface="Comic Sans MS" panose="030F0702030302020204" pitchFamily="66" charset="0"/>
                <a:ea typeface="Lato" panose="020F0502020204030203" pitchFamily="34" charset="0"/>
                <a:cs typeface="Lato" panose="020F0502020204030203" pitchFamily="34" charset="0"/>
              </a:rPr>
              <a:t>What body parts do you think someone going through puberty might need to pay special attention to while keeping clean?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2" name="TextBox 1"/>
          <p:cNvSpPr txBox="1"/>
          <p:nvPr/>
        </p:nvSpPr>
        <p:spPr>
          <a:xfrm>
            <a:off x="819177" y="979026"/>
            <a:ext cx="11372823" cy="430887"/>
          </a:xfrm>
          <a:prstGeom prst="rect">
            <a:avLst/>
          </a:prstGeom>
          <a:noFill/>
        </p:spPr>
        <p:txBody>
          <a:bodyPr wrap="square" rtlCol="0">
            <a:spAutoFit/>
          </a:bodyPr>
          <a:lstStyle/>
          <a:p>
            <a:r>
              <a:rPr lang="en-GB" sz="2200" b="1" dirty="0">
                <a:solidFill>
                  <a:srgbClr val="0070C0"/>
                </a:solidFill>
                <a:latin typeface="Comic Sans MS" panose="030F0702030302020204" pitchFamily="66" charset="0"/>
                <a:ea typeface="Lato" panose="020B0604020202020204" charset="0"/>
                <a:cs typeface="Lato" panose="020B0604020202020204" charset="0"/>
              </a:rPr>
              <a:t>Draw a person and write your answers around them, or discuss with a partner.</a:t>
            </a:r>
          </a:p>
        </p:txBody>
      </p:sp>
      <p:pic>
        <p:nvPicPr>
          <p:cNvPr id="10" name="Picture 9">
            <a:extLst>
              <a:ext uri="{FF2B5EF4-FFF2-40B4-BE49-F238E27FC236}">
                <a16:creationId xmlns:a16="http://schemas.microsoft.com/office/drawing/2014/main" id="{B4EF309E-0D41-4453-A153-4E3A63B8C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93" y="968469"/>
            <a:ext cx="635184" cy="635184"/>
          </a:xfrm>
          <a:prstGeom prst="rect">
            <a:avLst/>
          </a:prstGeom>
        </p:spPr>
      </p:pic>
      <p:pic>
        <p:nvPicPr>
          <p:cNvPr id="5" name="Picture 4">
            <a:extLst>
              <a:ext uri="{FF2B5EF4-FFF2-40B4-BE49-F238E27FC236}">
                <a16:creationId xmlns:a16="http://schemas.microsoft.com/office/drawing/2014/main" id="{12B06A16-AF2E-40CD-8670-1E0BF615FA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1289"/>
          <a:stretch/>
        </p:blipFill>
        <p:spPr>
          <a:xfrm>
            <a:off x="5580631" y="3075330"/>
            <a:ext cx="1030738" cy="2159610"/>
          </a:xfrm>
          <a:prstGeom prst="rect">
            <a:avLst/>
          </a:prstGeom>
        </p:spPr>
      </p:pic>
      <p:grpSp>
        <p:nvGrpSpPr>
          <p:cNvPr id="14" name="Group 13">
            <a:extLst>
              <a:ext uri="{FF2B5EF4-FFF2-40B4-BE49-F238E27FC236}">
                <a16:creationId xmlns:a16="http://schemas.microsoft.com/office/drawing/2014/main" id="{79E352FC-290E-4DF3-9C80-8CCBAA0CBFE8}"/>
              </a:ext>
            </a:extLst>
          </p:cNvPr>
          <p:cNvGrpSpPr/>
          <p:nvPr/>
        </p:nvGrpSpPr>
        <p:grpSpPr>
          <a:xfrm>
            <a:off x="1153055" y="1642824"/>
            <a:ext cx="4724400" cy="1417356"/>
            <a:chOff x="-2217420" y="2595332"/>
            <a:chExt cx="4724400" cy="1417356"/>
          </a:xfrm>
        </p:grpSpPr>
        <p:cxnSp>
          <p:nvCxnSpPr>
            <p:cNvPr id="17" name="Straight Arrow Connector 16">
              <a:extLst>
                <a:ext uri="{FF2B5EF4-FFF2-40B4-BE49-F238E27FC236}">
                  <a16:creationId xmlns:a16="http://schemas.microsoft.com/office/drawing/2014/main" id="{ACF21D34-6A99-422B-811C-DE9F9A44BD87}"/>
                </a:ext>
              </a:extLst>
            </p:cNvPr>
            <p:cNvCxnSpPr>
              <a:cxnSpLocks/>
              <a:endCxn id="5" idx="0"/>
            </p:cNvCxnSpPr>
            <p:nvPr/>
          </p:nvCxnSpPr>
          <p:spPr>
            <a:xfrm>
              <a:off x="1863090" y="3715774"/>
              <a:ext cx="643890" cy="296914"/>
            </a:xfrm>
            <a:prstGeom prst="straightConnector1">
              <a:avLst/>
            </a:prstGeom>
            <a:ln w="38100">
              <a:solidFill>
                <a:srgbClr val="95519E"/>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B884E78-AF02-4D94-B738-C95A34C62992}"/>
                </a:ext>
              </a:extLst>
            </p:cNvPr>
            <p:cNvSpPr/>
            <p:nvPr/>
          </p:nvSpPr>
          <p:spPr>
            <a:xfrm>
              <a:off x="-2217420" y="2595332"/>
              <a:ext cx="4080510" cy="1354217"/>
            </a:xfrm>
            <a:prstGeom prst="rect">
              <a:avLst/>
            </a:prstGeom>
          </p:spPr>
          <p:txBody>
            <a:bodyPr wrap="square">
              <a:spAutoFit/>
            </a:bodyPr>
            <a:lstStyle/>
            <a:p>
              <a:r>
                <a:rPr lang="en-GB" b="1" dirty="0">
                  <a:solidFill>
                    <a:srgbClr val="00B050"/>
                  </a:solidFill>
                  <a:latin typeface="Comic Sans MS" panose="030F0702030302020204" pitchFamily="66" charset="0"/>
                </a:rPr>
                <a:t>Hair</a:t>
              </a:r>
            </a:p>
            <a:p>
              <a:r>
                <a:rPr lang="en-GB" sz="1600" dirty="0">
                  <a:latin typeface="Comic Sans MS" panose="030F0702030302020204" pitchFamily="66" charset="0"/>
                  <a:cs typeface="Arial" panose="020B0604020202020204" pitchFamily="34" charset="0"/>
                </a:rPr>
                <a:t>During puberty hair can get oilier. </a:t>
              </a:r>
              <a:br>
                <a:rPr lang="en-GB" sz="1600" dirty="0">
                  <a:latin typeface="Comic Sans MS" panose="030F0702030302020204" pitchFamily="66" charset="0"/>
                  <a:cs typeface="Arial" panose="020B0604020202020204" pitchFamily="34" charset="0"/>
                </a:rPr>
              </a:br>
              <a:r>
                <a:rPr lang="en-GB" sz="1600" dirty="0">
                  <a:latin typeface="Comic Sans MS" panose="030F0702030302020204" pitchFamily="66" charset="0"/>
                  <a:cs typeface="Arial" panose="020B0604020202020204" pitchFamily="34" charset="0"/>
                </a:rPr>
                <a:t>Washing hair with warm water and a small amount of shampoo can help to control oil.</a:t>
              </a:r>
            </a:p>
          </p:txBody>
        </p:sp>
      </p:grpSp>
      <p:grpSp>
        <p:nvGrpSpPr>
          <p:cNvPr id="20" name="Group 19">
            <a:extLst>
              <a:ext uri="{FF2B5EF4-FFF2-40B4-BE49-F238E27FC236}">
                <a16:creationId xmlns:a16="http://schemas.microsoft.com/office/drawing/2014/main" id="{956C6917-C92C-4C10-A766-F0CA645532D5}"/>
              </a:ext>
            </a:extLst>
          </p:cNvPr>
          <p:cNvGrpSpPr/>
          <p:nvPr/>
        </p:nvGrpSpPr>
        <p:grpSpPr>
          <a:xfrm>
            <a:off x="6234322" y="1433319"/>
            <a:ext cx="5773685" cy="1884888"/>
            <a:chOff x="-3540205" y="1567585"/>
            <a:chExt cx="5049308" cy="1884888"/>
          </a:xfrm>
        </p:grpSpPr>
        <p:cxnSp>
          <p:nvCxnSpPr>
            <p:cNvPr id="21" name="Straight Arrow Connector 20">
              <a:extLst>
                <a:ext uri="{FF2B5EF4-FFF2-40B4-BE49-F238E27FC236}">
                  <a16:creationId xmlns:a16="http://schemas.microsoft.com/office/drawing/2014/main" id="{EAEFF080-6511-4E70-851E-40A8DD2EEA76}"/>
                </a:ext>
              </a:extLst>
            </p:cNvPr>
            <p:cNvCxnSpPr>
              <a:cxnSpLocks/>
            </p:cNvCxnSpPr>
            <p:nvPr/>
          </p:nvCxnSpPr>
          <p:spPr>
            <a:xfrm flipH="1">
              <a:off x="-3540205" y="2774955"/>
              <a:ext cx="824389" cy="677518"/>
            </a:xfrm>
            <a:prstGeom prst="straightConnector1">
              <a:avLst/>
            </a:prstGeom>
            <a:ln w="38100">
              <a:solidFill>
                <a:srgbClr val="95519E"/>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346AF49-2E8D-4A8D-A1D1-FA1D636EB496}"/>
                </a:ext>
              </a:extLst>
            </p:cNvPr>
            <p:cNvSpPr/>
            <p:nvPr/>
          </p:nvSpPr>
          <p:spPr>
            <a:xfrm>
              <a:off x="-2700948" y="1567585"/>
              <a:ext cx="4210051" cy="1846659"/>
            </a:xfrm>
            <a:prstGeom prst="rect">
              <a:avLst/>
            </a:prstGeom>
          </p:spPr>
          <p:txBody>
            <a:bodyPr wrap="square">
              <a:spAutoFit/>
            </a:bodyPr>
            <a:lstStyle/>
            <a:p>
              <a:r>
                <a:rPr lang="en-GB" b="1" dirty="0">
                  <a:solidFill>
                    <a:srgbClr val="00B050"/>
                  </a:solidFill>
                  <a:latin typeface="Comic Sans MS" panose="030F0702030302020204" pitchFamily="66" charset="0"/>
                </a:rPr>
                <a:t>Skin and spots</a:t>
              </a:r>
            </a:p>
            <a:p>
              <a:r>
                <a:rPr lang="en-GB" sz="1600" dirty="0">
                  <a:latin typeface="Comic Sans MS" panose="030F0702030302020204" pitchFamily="66" charset="0"/>
                  <a:cs typeface="Arial" panose="020B0604020202020204" pitchFamily="34" charset="0"/>
                </a:rPr>
                <a:t>Skin also gets oilier during puberty. Sometimes this oil traps dirt or germs. While they can be upsetting and embarrassing, they are a normal part of puberty. Everyone will get them at some point in their life, it doesn’t mean they have poor hygiene!</a:t>
              </a:r>
            </a:p>
          </p:txBody>
        </p:sp>
      </p:grpSp>
      <p:grpSp>
        <p:nvGrpSpPr>
          <p:cNvPr id="23" name="Group 22">
            <a:extLst>
              <a:ext uri="{FF2B5EF4-FFF2-40B4-BE49-F238E27FC236}">
                <a16:creationId xmlns:a16="http://schemas.microsoft.com/office/drawing/2014/main" id="{61238990-1D36-4171-8C9C-798168D99071}"/>
              </a:ext>
            </a:extLst>
          </p:cNvPr>
          <p:cNvGrpSpPr/>
          <p:nvPr/>
        </p:nvGrpSpPr>
        <p:grpSpPr>
          <a:xfrm>
            <a:off x="336838" y="3706169"/>
            <a:ext cx="5214982" cy="2923877"/>
            <a:chOff x="-3098065" y="1924400"/>
            <a:chExt cx="4560699" cy="2923877"/>
          </a:xfrm>
        </p:grpSpPr>
        <p:cxnSp>
          <p:nvCxnSpPr>
            <p:cNvPr id="24" name="Straight Arrow Connector 23">
              <a:extLst>
                <a:ext uri="{FF2B5EF4-FFF2-40B4-BE49-F238E27FC236}">
                  <a16:creationId xmlns:a16="http://schemas.microsoft.com/office/drawing/2014/main" id="{6E640A01-B458-4F19-961F-D0BA8EB812BA}"/>
                </a:ext>
              </a:extLst>
            </p:cNvPr>
            <p:cNvCxnSpPr>
              <a:cxnSpLocks/>
            </p:cNvCxnSpPr>
            <p:nvPr/>
          </p:nvCxnSpPr>
          <p:spPr>
            <a:xfrm flipV="1">
              <a:off x="-71646" y="2089493"/>
              <a:ext cx="1534280" cy="43405"/>
            </a:xfrm>
            <a:prstGeom prst="straightConnector1">
              <a:avLst/>
            </a:prstGeom>
            <a:ln w="38100">
              <a:solidFill>
                <a:srgbClr val="95519E"/>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5E86FC2-1CC9-4CBB-BA60-E6AD4495A591}"/>
                </a:ext>
              </a:extLst>
            </p:cNvPr>
            <p:cNvSpPr/>
            <p:nvPr/>
          </p:nvSpPr>
          <p:spPr>
            <a:xfrm>
              <a:off x="-3098065" y="1924400"/>
              <a:ext cx="4377223" cy="2923877"/>
            </a:xfrm>
            <a:prstGeom prst="rect">
              <a:avLst/>
            </a:prstGeom>
          </p:spPr>
          <p:txBody>
            <a:bodyPr wrap="square">
              <a:spAutoFit/>
            </a:bodyPr>
            <a:lstStyle/>
            <a:p>
              <a:r>
                <a:rPr lang="en-GB" b="1" dirty="0">
                  <a:solidFill>
                    <a:srgbClr val="00B050"/>
                  </a:solidFill>
                  <a:latin typeface="Comic Sans MS" panose="030F0702030302020204" pitchFamily="66" charset="0"/>
                </a:rPr>
                <a:t>Sweat and body odour</a:t>
              </a:r>
            </a:p>
            <a:p>
              <a:r>
                <a:rPr lang="en-GB" sz="1600" dirty="0">
                  <a:latin typeface="Comic Sans MS" panose="030F0702030302020204" pitchFamily="66" charset="0"/>
                  <a:cs typeface="Arial" panose="020B0604020202020204" pitchFamily="34" charset="0"/>
                </a:rPr>
                <a:t>During puberty sweat glands become more active than before and sweat can smell stronger.</a:t>
              </a:r>
              <a:br>
                <a:rPr lang="en-GB" sz="1600" dirty="0">
                  <a:latin typeface="Comic Sans MS" panose="030F0702030302020204" pitchFamily="66" charset="0"/>
                  <a:cs typeface="Arial" panose="020B0604020202020204" pitchFamily="34" charset="0"/>
                </a:rPr>
              </a:br>
              <a:endParaRPr lang="en-GB" sz="1600" dirty="0">
                <a:latin typeface="Comic Sans MS" panose="030F0702030302020204" pitchFamily="66" charset="0"/>
                <a:cs typeface="Arial" panose="020B0604020202020204" pitchFamily="34" charset="0"/>
              </a:endParaRPr>
            </a:p>
            <a:p>
              <a:r>
                <a:rPr lang="en-GB" sz="1600" dirty="0">
                  <a:latin typeface="Comic Sans MS" panose="030F0702030302020204" pitchFamily="66" charset="0"/>
                  <a:cs typeface="Arial" panose="020B0604020202020204" pitchFamily="34" charset="0"/>
                </a:rPr>
                <a:t>Showering or bathing everyday using warm water and a mild soap or shower gel can help keep the smell and bacteria under control. Wearing clean clothing can also help to keep clean. </a:t>
              </a:r>
            </a:p>
            <a:p>
              <a:endParaRPr lang="en-GB" sz="1600" dirty="0">
                <a:latin typeface="Comic Sans MS" panose="030F0702030302020204" pitchFamily="66" charset="0"/>
                <a:cs typeface="Arial" panose="020B0604020202020204" pitchFamily="34" charset="0"/>
              </a:endParaRPr>
            </a:p>
            <a:p>
              <a:r>
                <a:rPr lang="en-GB" sz="1600" dirty="0">
                  <a:latin typeface="Comic Sans MS" panose="030F0702030302020204" pitchFamily="66" charset="0"/>
                  <a:cs typeface="Arial" panose="020B0604020202020204" pitchFamily="34" charset="0"/>
                </a:rPr>
                <a:t>Deodorants cover up the smell of body odour and anti-perspirants reduce sweating.</a:t>
              </a:r>
            </a:p>
          </p:txBody>
        </p:sp>
      </p:grpSp>
      <p:grpSp>
        <p:nvGrpSpPr>
          <p:cNvPr id="31" name="Group 30">
            <a:extLst>
              <a:ext uri="{FF2B5EF4-FFF2-40B4-BE49-F238E27FC236}">
                <a16:creationId xmlns:a16="http://schemas.microsoft.com/office/drawing/2014/main" id="{2CEBCF79-83DF-4ED7-94E7-CC3FC5B94D35}"/>
              </a:ext>
            </a:extLst>
          </p:cNvPr>
          <p:cNvGrpSpPr/>
          <p:nvPr/>
        </p:nvGrpSpPr>
        <p:grpSpPr>
          <a:xfrm>
            <a:off x="6096000" y="3404602"/>
            <a:ext cx="6118700" cy="3416320"/>
            <a:chOff x="6072771" y="3905927"/>
            <a:chExt cx="6118700" cy="3416320"/>
          </a:xfrm>
        </p:grpSpPr>
        <p:cxnSp>
          <p:nvCxnSpPr>
            <p:cNvPr id="26" name="Straight Arrow Connector 25">
              <a:extLst>
                <a:ext uri="{FF2B5EF4-FFF2-40B4-BE49-F238E27FC236}">
                  <a16:creationId xmlns:a16="http://schemas.microsoft.com/office/drawing/2014/main" id="{C269A2A0-2985-4534-9323-771F6ED6D4BC}"/>
                </a:ext>
              </a:extLst>
            </p:cNvPr>
            <p:cNvCxnSpPr>
              <a:cxnSpLocks/>
            </p:cNvCxnSpPr>
            <p:nvPr/>
          </p:nvCxnSpPr>
          <p:spPr>
            <a:xfrm flipH="1">
              <a:off x="6072771" y="4801230"/>
              <a:ext cx="1123282" cy="138744"/>
            </a:xfrm>
            <a:prstGeom prst="straightConnector1">
              <a:avLst/>
            </a:prstGeom>
            <a:ln w="38100">
              <a:solidFill>
                <a:srgbClr val="95519E"/>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6E4669F-BA6F-40E3-ADD3-8DFC3667FAFE}"/>
                </a:ext>
              </a:extLst>
            </p:cNvPr>
            <p:cNvSpPr/>
            <p:nvPr/>
          </p:nvSpPr>
          <p:spPr>
            <a:xfrm>
              <a:off x="7196053" y="3905927"/>
              <a:ext cx="4995418" cy="3416320"/>
            </a:xfrm>
            <a:prstGeom prst="rect">
              <a:avLst/>
            </a:prstGeom>
          </p:spPr>
          <p:txBody>
            <a:bodyPr wrap="square">
              <a:spAutoFit/>
            </a:bodyPr>
            <a:lstStyle/>
            <a:p>
              <a:r>
                <a:rPr lang="en-GB" b="1" dirty="0">
                  <a:solidFill>
                    <a:srgbClr val="00B050"/>
                  </a:solidFill>
                  <a:latin typeface="Comic Sans MS" panose="030F0702030302020204" pitchFamily="66" charset="0"/>
                </a:rPr>
                <a:t>Washing genitals</a:t>
              </a:r>
            </a:p>
            <a:p>
              <a:r>
                <a:rPr lang="en-GB" sz="1600" b="1" dirty="0">
                  <a:latin typeface="Comic Sans MS" panose="030F0702030302020204" pitchFamily="66" charset="0"/>
                  <a:cs typeface="Arial" panose="020B0604020202020204" pitchFamily="34" charset="0"/>
                </a:rPr>
                <a:t>The vulva:</a:t>
              </a:r>
              <a:r>
                <a:rPr lang="en-GB" sz="1600" dirty="0">
                  <a:latin typeface="Comic Sans MS" panose="030F0702030302020204" pitchFamily="66" charset="0"/>
                  <a:cs typeface="Arial" panose="020B0604020202020204" pitchFamily="34" charset="0"/>
                </a:rPr>
                <a:t> Washing the outside part of the vulva with an unperfumed soap every day can help to keep it clean. The inside of the vagina can clean itself and this does not need washing, and cleaning inside can cause irritation.</a:t>
              </a:r>
            </a:p>
            <a:p>
              <a:endParaRPr lang="en-GB" sz="600" dirty="0">
                <a:latin typeface="Comic Sans MS" panose="030F0702030302020204" pitchFamily="66" charset="0"/>
                <a:cs typeface="Arial" panose="020B0604020202020204" pitchFamily="34" charset="0"/>
              </a:endParaRPr>
            </a:p>
            <a:p>
              <a:r>
                <a:rPr lang="en-GB" sz="1600" b="1" dirty="0">
                  <a:latin typeface="Comic Sans MS" panose="030F0702030302020204" pitchFamily="66" charset="0"/>
                  <a:cs typeface="Arial" panose="020B0604020202020204" pitchFamily="34" charset="0"/>
                </a:rPr>
                <a:t>The penis: </a:t>
              </a:r>
              <a:r>
                <a:rPr lang="en-GB" sz="1600" dirty="0">
                  <a:latin typeface="Comic Sans MS" panose="030F0702030302020204" pitchFamily="66" charset="0"/>
                  <a:cs typeface="Arial" panose="020B0604020202020204" pitchFamily="34" charset="0"/>
                </a:rPr>
                <a:t>Gently washing the penis with warm water and soap each day keeps it clean. If the penis has a foreskin, this should be gently pulled back and washed underneath. This prevents the build up of too much </a:t>
              </a:r>
              <a:r>
                <a:rPr lang="en-GB" sz="1600" i="1" dirty="0">
                  <a:latin typeface="Comic Sans MS" panose="030F0702030302020204" pitchFamily="66" charset="0"/>
                  <a:cs typeface="Arial" panose="020B0604020202020204" pitchFamily="34" charset="0"/>
                </a:rPr>
                <a:t>smegma, </a:t>
              </a:r>
              <a:r>
                <a:rPr lang="en-GB" sz="1600" dirty="0">
                  <a:latin typeface="Comic Sans MS" panose="030F0702030302020204" pitchFamily="66" charset="0"/>
                  <a:cs typeface="Arial" panose="020B0604020202020204" pitchFamily="34" charset="0"/>
                </a:rPr>
                <a:t>a cheesy-looking substance that can start to smell and build up bacteria.</a:t>
              </a:r>
              <a:endParaRPr lang="en-GB" sz="1600" b="1" dirty="0">
                <a:latin typeface="Comic Sans MS" panose="030F0702030302020204" pitchFamily="66" charset="0"/>
                <a:cs typeface="Arial" panose="020B0604020202020204" pitchFamily="34" charset="0"/>
              </a:endParaRPr>
            </a:p>
          </p:txBody>
        </p:sp>
      </p:gr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D7FFB4B-3586-43EF-ACBB-A2302B595A08}"/>
              </a:ext>
            </a:extLst>
          </p:cNvPr>
          <p:cNvSpPr/>
          <p:nvPr/>
        </p:nvSpPr>
        <p:spPr>
          <a:xfrm>
            <a:off x="3909046" y="4747028"/>
            <a:ext cx="8020410" cy="1462541"/>
          </a:xfrm>
          <a:prstGeom prst="roundRect">
            <a:avLst/>
          </a:prstGeom>
          <a:solidFill>
            <a:srgbClr val="D8BADC"/>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Once a week:</a:t>
            </a:r>
          </a:p>
          <a:p>
            <a:r>
              <a:rPr lang="en-GB" sz="2400" dirty="0">
                <a:solidFill>
                  <a:schemeClr val="tx1"/>
                </a:solidFill>
              </a:rPr>
              <a:t>Wash PE kit (or more often if you do PE on more than one day) or outerwear such as school jumpers.  </a:t>
            </a:r>
          </a:p>
        </p:txBody>
      </p:sp>
      <p:sp>
        <p:nvSpPr>
          <p:cNvPr id="14" name="Rectangle: Rounded Corners 13">
            <a:extLst>
              <a:ext uri="{FF2B5EF4-FFF2-40B4-BE49-F238E27FC236}">
                <a16:creationId xmlns:a16="http://schemas.microsoft.com/office/drawing/2014/main" id="{8922BF6E-0B7F-4BCB-B971-BE24E5A7FA9F}"/>
              </a:ext>
            </a:extLst>
          </p:cNvPr>
          <p:cNvSpPr/>
          <p:nvPr/>
        </p:nvSpPr>
        <p:spPr>
          <a:xfrm>
            <a:off x="3909046" y="3144731"/>
            <a:ext cx="8020410" cy="1462541"/>
          </a:xfrm>
          <a:prstGeom prst="roundRect">
            <a:avLst/>
          </a:prstGeom>
          <a:solidFill>
            <a:srgbClr val="D8BADC"/>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 few times a week: </a:t>
            </a:r>
          </a:p>
          <a:p>
            <a:r>
              <a:rPr lang="en-GB" sz="2400" dirty="0">
                <a:solidFill>
                  <a:schemeClr val="tx1"/>
                </a:solidFill>
              </a:rPr>
              <a:t>Shower or have a bath, wash hair (may be more or less depending on how oily a person’s hair is) and wash clothes.</a:t>
            </a:r>
          </a:p>
        </p:txBody>
      </p:sp>
      <p:sp>
        <p:nvSpPr>
          <p:cNvPr id="13" name="Rectangle: Rounded Corners 12">
            <a:extLst>
              <a:ext uri="{FF2B5EF4-FFF2-40B4-BE49-F238E27FC236}">
                <a16:creationId xmlns:a16="http://schemas.microsoft.com/office/drawing/2014/main" id="{B1E44DAA-3C2C-4CE9-BEA4-B92CB6B6FCF2}"/>
              </a:ext>
            </a:extLst>
          </p:cNvPr>
          <p:cNvSpPr/>
          <p:nvPr/>
        </p:nvSpPr>
        <p:spPr>
          <a:xfrm>
            <a:off x="3909046" y="1552858"/>
            <a:ext cx="8020410" cy="1462541"/>
          </a:xfrm>
          <a:prstGeom prst="roundRect">
            <a:avLst/>
          </a:prstGeom>
          <a:solidFill>
            <a:srgbClr val="D8BADC"/>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Every day:</a:t>
            </a:r>
            <a:br>
              <a:rPr lang="en-GB" sz="2400" b="1" dirty="0">
                <a:solidFill>
                  <a:schemeClr val="tx1"/>
                </a:solidFill>
              </a:rPr>
            </a:br>
            <a:r>
              <a:rPr lang="en-GB" sz="2400" dirty="0">
                <a:solidFill>
                  <a:schemeClr val="tx1"/>
                </a:solidFill>
              </a:rPr>
              <a:t>Brush hair, brush teeth twice in a day, put on deodorant and change underwear. Shower if the person exercised that day.</a:t>
            </a:r>
          </a:p>
        </p:txBody>
      </p:sp>
      <p:sp>
        <p:nvSpPr>
          <p:cNvPr id="12" name="Rectangle: Rounded Corners 11">
            <a:extLst>
              <a:ext uri="{FF2B5EF4-FFF2-40B4-BE49-F238E27FC236}">
                <a16:creationId xmlns:a16="http://schemas.microsoft.com/office/drawing/2014/main" id="{6727A877-5A9D-4FA1-B115-FA8801385990}"/>
              </a:ext>
            </a:extLst>
          </p:cNvPr>
          <p:cNvSpPr/>
          <p:nvPr/>
        </p:nvSpPr>
        <p:spPr>
          <a:xfrm>
            <a:off x="3909046" y="4741325"/>
            <a:ext cx="8020410" cy="1462541"/>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omic Sans MS" panose="030F0702030302020204" pitchFamily="66" charset="0"/>
              </a:rPr>
              <a:t>Once a week</a:t>
            </a:r>
          </a:p>
        </p:txBody>
      </p:sp>
      <p:sp>
        <p:nvSpPr>
          <p:cNvPr id="11" name="Rectangle: Rounded Corners 10">
            <a:extLst>
              <a:ext uri="{FF2B5EF4-FFF2-40B4-BE49-F238E27FC236}">
                <a16:creationId xmlns:a16="http://schemas.microsoft.com/office/drawing/2014/main" id="{453E084B-96E3-493D-B565-C5B885BDFEA9}"/>
              </a:ext>
            </a:extLst>
          </p:cNvPr>
          <p:cNvSpPr/>
          <p:nvPr/>
        </p:nvSpPr>
        <p:spPr>
          <a:xfrm>
            <a:off x="3909046" y="3138022"/>
            <a:ext cx="8020410" cy="1462541"/>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omic Sans MS" panose="030F0702030302020204" pitchFamily="66" charset="0"/>
              </a:rPr>
              <a:t>A few times a week</a:t>
            </a:r>
          </a:p>
        </p:txBody>
      </p:sp>
      <p:sp>
        <p:nvSpPr>
          <p:cNvPr id="6" name="Rectangle: Rounded Corners 5">
            <a:extLst>
              <a:ext uri="{FF2B5EF4-FFF2-40B4-BE49-F238E27FC236}">
                <a16:creationId xmlns:a16="http://schemas.microsoft.com/office/drawing/2014/main" id="{8D894689-9BB6-4BB1-ADB9-B80F957229B1}"/>
              </a:ext>
            </a:extLst>
          </p:cNvPr>
          <p:cNvSpPr/>
          <p:nvPr/>
        </p:nvSpPr>
        <p:spPr>
          <a:xfrm>
            <a:off x="3909046" y="1546149"/>
            <a:ext cx="8020410" cy="1462541"/>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Comic Sans MS" panose="030F0702030302020204" pitchFamily="66" charset="0"/>
              </a:rPr>
              <a:t>Every day</a:t>
            </a:r>
          </a:p>
        </p:txBody>
      </p:sp>
      <p:sp>
        <p:nvSpPr>
          <p:cNvPr id="3" name="Slide Number Placeholder 2">
            <a:extLst>
              <a:ext uri="{FF2B5EF4-FFF2-40B4-BE49-F238E27FC236}">
                <a16:creationId xmlns:a16="http://schemas.microsoft.com/office/drawing/2014/main" id="{3C63649F-397A-4F8F-A7F2-8DC84DB088F0}"/>
              </a:ext>
            </a:extLst>
          </p:cNvPr>
          <p:cNvSpPr>
            <a:spLocks noGrp="1"/>
          </p:cNvSpPr>
          <p:nvPr>
            <p:ph type="sldNum" sz="quarter" idx="12"/>
          </p:nvPr>
        </p:nvSpPr>
        <p:spPr/>
        <p:txBody>
          <a:bodyPr/>
          <a:lstStyle/>
          <a:p>
            <a:fld id="{2D651D86-383D-45DB-A701-76B5BFCFE28F}" type="slidenum">
              <a:rPr lang="en-GB" smtClean="0"/>
              <a:pPr/>
              <a:t>4</a:t>
            </a:fld>
            <a:endParaRPr lang="en-GB" dirty="0"/>
          </a:p>
        </p:txBody>
      </p:sp>
      <p:sp>
        <p:nvSpPr>
          <p:cNvPr id="4" name="TextBox 3">
            <a:extLst>
              <a:ext uri="{FF2B5EF4-FFF2-40B4-BE49-F238E27FC236}">
                <a16:creationId xmlns:a16="http://schemas.microsoft.com/office/drawing/2014/main" id="{EEFA3298-5B74-4C66-8BFC-625226CBC046}"/>
              </a:ext>
            </a:extLst>
          </p:cNvPr>
          <p:cNvSpPr txBox="1"/>
          <p:nvPr/>
        </p:nvSpPr>
        <p:spPr>
          <a:xfrm>
            <a:off x="0" y="12956"/>
            <a:ext cx="12192000" cy="461665"/>
          </a:xfrm>
          <a:prstGeom prst="rect">
            <a:avLst/>
          </a:prstGeom>
          <a:noFill/>
        </p:spPr>
        <p:txBody>
          <a:bodyPr wrap="square" rtlCol="0">
            <a:spAutoFit/>
          </a:bodyPr>
          <a:lstStyle/>
          <a:p>
            <a:r>
              <a:rPr lang="en-GB" sz="2400" b="1" dirty="0">
                <a:solidFill>
                  <a:srgbClr val="95519E"/>
                </a:solidFill>
                <a:latin typeface="Comic Sans MS" panose="030F0702030302020204" pitchFamily="66" charset="0"/>
              </a:rPr>
              <a:t>How often should a person do each of the activities below? </a:t>
            </a:r>
          </a:p>
        </p:txBody>
      </p:sp>
      <p:sp>
        <p:nvSpPr>
          <p:cNvPr id="5" name="TextBox 4">
            <a:extLst>
              <a:ext uri="{FF2B5EF4-FFF2-40B4-BE49-F238E27FC236}">
                <a16:creationId xmlns:a16="http://schemas.microsoft.com/office/drawing/2014/main" id="{7E8E4857-3819-47FC-A85F-BD77FB770259}"/>
              </a:ext>
            </a:extLst>
          </p:cNvPr>
          <p:cNvSpPr txBox="1"/>
          <p:nvPr/>
        </p:nvSpPr>
        <p:spPr>
          <a:xfrm>
            <a:off x="0" y="474621"/>
            <a:ext cx="12192000" cy="830997"/>
          </a:xfrm>
          <a:prstGeom prst="rect">
            <a:avLst/>
          </a:prstGeom>
          <a:noFill/>
        </p:spPr>
        <p:txBody>
          <a:bodyPr wrap="square" rtlCol="0">
            <a:spAutoFit/>
          </a:bodyPr>
          <a:lstStyle/>
          <a:p>
            <a:r>
              <a:rPr lang="en-GB" sz="2400" b="1" dirty="0">
                <a:solidFill>
                  <a:srgbClr val="0070C0"/>
                </a:solidFill>
                <a:latin typeface="Comic Sans MS" panose="030F0702030302020204" pitchFamily="66" charset="0"/>
                <a:ea typeface="Lato" panose="020B0604020202020204" charset="0"/>
                <a:cs typeface="Lato" panose="020B0604020202020204" charset="0"/>
              </a:rPr>
              <a:t>Write each activity under one of the time headings, or discuss with a partner.</a:t>
            </a:r>
            <a:br>
              <a:rPr lang="en-GB" sz="2400" b="1" dirty="0">
                <a:solidFill>
                  <a:srgbClr val="0070C0"/>
                </a:solidFill>
                <a:latin typeface="Comic Sans MS" panose="030F0702030302020204" pitchFamily="66" charset="0"/>
                <a:ea typeface="Lato" panose="020B0604020202020204" charset="0"/>
                <a:cs typeface="Lato" panose="020B0604020202020204" charset="0"/>
              </a:rPr>
            </a:br>
            <a:r>
              <a:rPr lang="en-GB" sz="2400" i="1" dirty="0">
                <a:solidFill>
                  <a:srgbClr val="0070C0"/>
                </a:solidFill>
                <a:latin typeface="Comic Sans MS" panose="030F0702030302020204" pitchFamily="66" charset="0"/>
                <a:ea typeface="Lato" panose="020B0604020202020204" charset="0"/>
                <a:cs typeface="Lato" panose="020B0604020202020204" charset="0"/>
              </a:rPr>
              <a:t>Click each of the headings to reveal answers.</a:t>
            </a:r>
            <a:endParaRPr lang="en-GB" sz="2400" b="1" dirty="0">
              <a:solidFill>
                <a:srgbClr val="0070C0"/>
              </a:solidFill>
              <a:latin typeface="Comic Sans MS" panose="030F0702030302020204" pitchFamily="66" charset="0"/>
              <a:ea typeface="Lato" panose="020B0604020202020204" charset="0"/>
              <a:cs typeface="Lato" panose="020B0604020202020204" charset="0"/>
            </a:endParaRPr>
          </a:p>
        </p:txBody>
      </p:sp>
      <p:sp>
        <p:nvSpPr>
          <p:cNvPr id="10" name="Rectangle: Rounded Corners 9">
            <a:extLst>
              <a:ext uri="{FF2B5EF4-FFF2-40B4-BE49-F238E27FC236}">
                <a16:creationId xmlns:a16="http://schemas.microsoft.com/office/drawing/2014/main" id="{F121F271-DEF2-402C-B872-3192F862A87A}"/>
              </a:ext>
            </a:extLst>
          </p:cNvPr>
          <p:cNvSpPr/>
          <p:nvPr/>
        </p:nvSpPr>
        <p:spPr>
          <a:xfrm>
            <a:off x="198106" y="1420419"/>
            <a:ext cx="3577230" cy="5001645"/>
          </a:xfrm>
          <a:prstGeom prst="roundRect">
            <a:avLst/>
          </a:prstGeom>
          <a:solidFill>
            <a:schemeClr val="bg1"/>
          </a:solidFill>
          <a:ln w="57150">
            <a:solidFill>
              <a:srgbClr val="D8BAD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B050"/>
                </a:solidFill>
                <a:latin typeface="Comic Sans MS" panose="030F0702030302020204" pitchFamily="66" charset="0"/>
              </a:rPr>
              <a:t>Activities</a:t>
            </a:r>
          </a:p>
          <a:p>
            <a:endParaRPr lang="en-GB" sz="1050" b="1" dirty="0">
              <a:solidFill>
                <a:srgbClr val="00B050"/>
              </a:solidFill>
              <a:latin typeface="Comic Sans MS" panose="030F0702030302020204" pitchFamily="66" charset="0"/>
            </a:endParaRPr>
          </a:p>
          <a:p>
            <a:pPr marL="285750" indent="-285750">
              <a:buFont typeface="Arial" panose="020B0604020202020204" pitchFamily="34" charset="0"/>
              <a:buChar char="•"/>
            </a:pPr>
            <a:r>
              <a:rPr lang="en-GB" sz="2400" dirty="0">
                <a:solidFill>
                  <a:srgbClr val="00B050"/>
                </a:solidFill>
                <a:latin typeface="Comic Sans MS" panose="030F0702030302020204" pitchFamily="66" charset="0"/>
              </a:rPr>
              <a:t>Washing hair</a:t>
            </a:r>
          </a:p>
          <a:p>
            <a:pPr marL="285750" indent="-285750">
              <a:buFont typeface="Arial" panose="020B0604020202020204" pitchFamily="34" charset="0"/>
              <a:buChar char="•"/>
            </a:pPr>
            <a:r>
              <a:rPr lang="en-GB" sz="2400" dirty="0">
                <a:solidFill>
                  <a:srgbClr val="00B050"/>
                </a:solidFill>
                <a:latin typeface="Comic Sans MS" panose="030F0702030302020204" pitchFamily="66" charset="0"/>
              </a:rPr>
              <a:t>Brushing hair</a:t>
            </a:r>
          </a:p>
          <a:p>
            <a:pPr marL="285750" indent="-285750">
              <a:buFont typeface="Arial" panose="020B0604020202020204" pitchFamily="34" charset="0"/>
              <a:buChar char="•"/>
            </a:pPr>
            <a:r>
              <a:rPr lang="en-GB" sz="2400" dirty="0">
                <a:solidFill>
                  <a:srgbClr val="00B050"/>
                </a:solidFill>
                <a:latin typeface="Comic Sans MS" panose="030F0702030302020204" pitchFamily="66" charset="0"/>
              </a:rPr>
              <a:t>Brushing teeth</a:t>
            </a:r>
          </a:p>
          <a:p>
            <a:pPr marL="285750" indent="-285750">
              <a:buFont typeface="Arial" panose="020B0604020202020204" pitchFamily="34" charset="0"/>
              <a:buChar char="•"/>
            </a:pPr>
            <a:r>
              <a:rPr lang="en-GB" sz="2400" dirty="0">
                <a:solidFill>
                  <a:srgbClr val="00B050"/>
                </a:solidFill>
                <a:latin typeface="Comic Sans MS" panose="030F0702030302020204" pitchFamily="66" charset="0"/>
              </a:rPr>
              <a:t>Showering or bathing</a:t>
            </a:r>
          </a:p>
          <a:p>
            <a:pPr marL="285750" indent="-285750">
              <a:buFont typeface="Arial" panose="020B0604020202020204" pitchFamily="34" charset="0"/>
              <a:buChar char="•"/>
            </a:pPr>
            <a:r>
              <a:rPr lang="en-GB" sz="2400" dirty="0">
                <a:solidFill>
                  <a:srgbClr val="00B050"/>
                </a:solidFill>
                <a:latin typeface="Comic Sans MS" panose="030F0702030302020204" pitchFamily="66" charset="0"/>
              </a:rPr>
              <a:t>Putting on deodorant</a:t>
            </a:r>
          </a:p>
          <a:p>
            <a:pPr marL="285750" indent="-285750">
              <a:buFont typeface="Arial" panose="020B0604020202020204" pitchFamily="34" charset="0"/>
              <a:buChar char="•"/>
            </a:pPr>
            <a:r>
              <a:rPr lang="en-GB" sz="2400" dirty="0">
                <a:solidFill>
                  <a:srgbClr val="00B050"/>
                </a:solidFill>
                <a:latin typeface="Comic Sans MS" panose="030F0702030302020204" pitchFamily="66" charset="0"/>
              </a:rPr>
              <a:t>Changing underwear</a:t>
            </a:r>
          </a:p>
          <a:p>
            <a:pPr marL="285750" indent="-285750">
              <a:buFont typeface="Arial" panose="020B0604020202020204" pitchFamily="34" charset="0"/>
              <a:buChar char="•"/>
            </a:pPr>
            <a:r>
              <a:rPr lang="en-GB" sz="2400" dirty="0">
                <a:solidFill>
                  <a:srgbClr val="00B050"/>
                </a:solidFill>
                <a:latin typeface="Comic Sans MS" panose="030F0702030302020204" pitchFamily="66" charset="0"/>
              </a:rPr>
              <a:t>Washing PE kit</a:t>
            </a:r>
          </a:p>
          <a:p>
            <a:pPr marL="285750" indent="-285750">
              <a:buFont typeface="Arial" panose="020B0604020202020204" pitchFamily="34" charset="0"/>
              <a:buChar char="•"/>
            </a:pPr>
            <a:r>
              <a:rPr lang="en-GB" sz="2400" dirty="0">
                <a:solidFill>
                  <a:srgbClr val="00B050"/>
                </a:solidFill>
                <a:latin typeface="Comic Sans MS" panose="030F0702030302020204" pitchFamily="66" charset="0"/>
              </a:rPr>
              <a:t>Wash day-to-day clothes</a:t>
            </a:r>
          </a:p>
        </p:txBody>
      </p:sp>
    </p:spTree>
    <p:extLst>
      <p:ext uri="{BB962C8B-B14F-4D97-AF65-F5344CB8AC3E}">
        <p14:creationId xmlns:p14="http://schemas.microsoft.com/office/powerpoint/2010/main" val="4202985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11"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6888281-C407-4A9A-A7DE-3D4CA504C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129402">
            <a:off x="947464" y="4411338"/>
            <a:ext cx="1655383" cy="2097911"/>
          </a:xfrm>
          <a:prstGeom prst="rect">
            <a:avLst/>
          </a:prstGeom>
        </p:spPr>
      </p:pic>
      <p:pic>
        <p:nvPicPr>
          <p:cNvPr id="18" name="Picture 17">
            <a:extLst>
              <a:ext uri="{FF2B5EF4-FFF2-40B4-BE49-F238E27FC236}">
                <a16:creationId xmlns:a16="http://schemas.microsoft.com/office/drawing/2014/main" id="{DDB25161-B5A5-4A32-8EAA-069C6A108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765131">
            <a:off x="9060432" y="4141148"/>
            <a:ext cx="1693740" cy="2146521"/>
          </a:xfrm>
          <a:prstGeom prst="rect">
            <a:avLst/>
          </a:prstGeom>
        </p:spPr>
      </p:pic>
      <p:sp>
        <p:nvSpPr>
          <p:cNvPr id="3" name="Slide Number Placeholder 2">
            <a:extLst>
              <a:ext uri="{FF2B5EF4-FFF2-40B4-BE49-F238E27FC236}">
                <a16:creationId xmlns:a16="http://schemas.microsoft.com/office/drawing/2014/main" id="{7AA5E60E-6D62-4D89-A471-102922DACDD2}"/>
              </a:ext>
            </a:extLst>
          </p:cNvPr>
          <p:cNvSpPr>
            <a:spLocks noGrp="1"/>
          </p:cNvSpPr>
          <p:nvPr>
            <p:ph type="sldNum" sz="quarter" idx="12"/>
          </p:nvPr>
        </p:nvSpPr>
        <p:spPr/>
        <p:txBody>
          <a:bodyPr/>
          <a:lstStyle/>
          <a:p>
            <a:fld id="{2D651D86-383D-45DB-A701-76B5BFCFE28F}" type="slidenum">
              <a:rPr lang="en-GB" smtClean="0"/>
              <a:pPr/>
              <a:t>5</a:t>
            </a:fld>
            <a:endParaRPr lang="en-GB" dirty="0"/>
          </a:p>
        </p:txBody>
      </p:sp>
      <p:sp>
        <p:nvSpPr>
          <p:cNvPr id="4" name="TextBox 3">
            <a:extLst>
              <a:ext uri="{FF2B5EF4-FFF2-40B4-BE49-F238E27FC236}">
                <a16:creationId xmlns:a16="http://schemas.microsoft.com/office/drawing/2014/main" id="{04A2C7FB-D84D-4896-9FFD-BAD512C802AE}"/>
              </a:ext>
            </a:extLst>
          </p:cNvPr>
          <p:cNvSpPr txBox="1"/>
          <p:nvPr/>
        </p:nvSpPr>
        <p:spPr>
          <a:xfrm>
            <a:off x="390501" y="471758"/>
            <a:ext cx="10714182" cy="769441"/>
          </a:xfrm>
          <a:prstGeom prst="rect">
            <a:avLst/>
          </a:prstGeom>
          <a:noFill/>
        </p:spPr>
        <p:txBody>
          <a:bodyPr wrap="square" rtlCol="0">
            <a:spAutoFit/>
          </a:bodyPr>
          <a:lstStyle/>
          <a:p>
            <a:r>
              <a:rPr lang="en-GB" sz="4400" b="1" dirty="0">
                <a:solidFill>
                  <a:srgbClr val="95519E"/>
                </a:solidFill>
                <a:latin typeface="Comic Sans MS" panose="030F0702030302020204" pitchFamily="66" charset="0"/>
              </a:rPr>
              <a:t>Feelings and emotions</a:t>
            </a:r>
          </a:p>
        </p:txBody>
      </p:sp>
      <p:sp>
        <p:nvSpPr>
          <p:cNvPr id="7" name="TextBox 6">
            <a:extLst>
              <a:ext uri="{FF2B5EF4-FFF2-40B4-BE49-F238E27FC236}">
                <a16:creationId xmlns:a16="http://schemas.microsoft.com/office/drawing/2014/main" id="{063771CB-D392-4EB4-9869-90F905089154}"/>
              </a:ext>
            </a:extLst>
          </p:cNvPr>
          <p:cNvSpPr txBox="1"/>
          <p:nvPr/>
        </p:nvSpPr>
        <p:spPr>
          <a:xfrm>
            <a:off x="948690" y="1241199"/>
            <a:ext cx="10309860" cy="3046988"/>
          </a:xfrm>
          <a:prstGeom prst="rect">
            <a:avLst/>
          </a:prstGeom>
          <a:noFill/>
        </p:spPr>
        <p:txBody>
          <a:bodyPr wrap="square" rtlCol="0">
            <a:spAutoFit/>
          </a:bodyPr>
          <a:lstStyle/>
          <a:p>
            <a:r>
              <a:rPr lang="en-GB" sz="2400" dirty="0">
                <a:solidFill>
                  <a:srgbClr val="0070C0"/>
                </a:solidFill>
                <a:latin typeface="Comic Sans MS" panose="030F0702030302020204" pitchFamily="66" charset="0"/>
                <a:ea typeface="Lato" panose="020B0604020202020204" charset="0"/>
                <a:cs typeface="Lato" panose="020B0604020202020204" charset="0"/>
              </a:rPr>
              <a:t>Hormones, which are special chemicals in the body, change the body’s physical appearance. They can also affect how people’s emotions.</a:t>
            </a:r>
          </a:p>
          <a:p>
            <a:endParaRPr lang="en-GB" sz="2400" dirty="0">
              <a:latin typeface="Comic Sans MS" panose="030F0702030302020204" pitchFamily="66" charset="0"/>
              <a:ea typeface="Lato" panose="020B0604020202020204" charset="0"/>
              <a:cs typeface="Lato" panose="020B0604020202020204" charset="0"/>
            </a:endParaRPr>
          </a:p>
          <a:p>
            <a:r>
              <a:rPr lang="en-GB" sz="2400" b="1" dirty="0">
                <a:solidFill>
                  <a:srgbClr val="00B050"/>
                </a:solidFill>
                <a:latin typeface="Comic Sans MS" panose="030F0702030302020204" pitchFamily="66" charset="0"/>
                <a:ea typeface="Lato" panose="020B0604020202020204" charset="0"/>
                <a:cs typeface="Lato" panose="020B0604020202020204" charset="0"/>
              </a:rPr>
              <a:t>On a piece of paper, write out different emotions or feelings someone might have during puberty. </a:t>
            </a:r>
          </a:p>
          <a:p>
            <a:endParaRPr lang="en-GB" sz="2400" b="1" dirty="0">
              <a:solidFill>
                <a:srgbClr val="00B050"/>
              </a:solidFill>
              <a:latin typeface="Comic Sans MS" panose="030F0702030302020204" pitchFamily="66" charset="0"/>
              <a:ea typeface="Lato" panose="020B0604020202020204" charset="0"/>
              <a:cs typeface="Lato" panose="020B0604020202020204" charset="0"/>
            </a:endParaRPr>
          </a:p>
          <a:p>
            <a:r>
              <a:rPr lang="en-GB" sz="2400" dirty="0">
                <a:solidFill>
                  <a:srgbClr val="00B050"/>
                </a:solidFill>
                <a:latin typeface="Comic Sans MS" panose="030F0702030302020204" pitchFamily="66" charset="0"/>
                <a:ea typeface="Lato" panose="020B0604020202020204" charset="0"/>
                <a:cs typeface="Lato" panose="020B0604020202020204" charset="0"/>
              </a:rPr>
              <a:t>Once you have done this, cut these out so that each feeling is on a separate piece of paper</a:t>
            </a:r>
            <a:r>
              <a:rPr lang="en-GB" sz="2400" i="1" dirty="0">
                <a:solidFill>
                  <a:srgbClr val="00B050"/>
                </a:solidFill>
                <a:latin typeface="Comic Sans MS" panose="030F0702030302020204" pitchFamily="66" charset="0"/>
                <a:ea typeface="Lato" panose="020B0604020202020204" charset="0"/>
                <a:cs typeface="Lato" panose="020B0604020202020204" charset="0"/>
              </a:rPr>
              <a:t>.</a:t>
            </a:r>
          </a:p>
        </p:txBody>
      </p:sp>
      <p:pic>
        <p:nvPicPr>
          <p:cNvPr id="15" name="Picture 14">
            <a:extLst>
              <a:ext uri="{FF2B5EF4-FFF2-40B4-BE49-F238E27FC236}">
                <a16:creationId xmlns:a16="http://schemas.microsoft.com/office/drawing/2014/main" id="{CDEFEFC1-6A02-4B9C-A253-0B211ACBFA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266" y="2432599"/>
            <a:ext cx="635184" cy="635184"/>
          </a:xfrm>
          <a:prstGeom prst="rect">
            <a:avLst/>
          </a:prstGeom>
        </p:spPr>
      </p:pic>
      <p:sp>
        <p:nvSpPr>
          <p:cNvPr id="2" name="Rectangle 1">
            <a:extLst>
              <a:ext uri="{FF2B5EF4-FFF2-40B4-BE49-F238E27FC236}">
                <a16:creationId xmlns:a16="http://schemas.microsoft.com/office/drawing/2014/main" id="{11C8EE2C-B680-4AFC-9534-ED56780772A5}"/>
              </a:ext>
            </a:extLst>
          </p:cNvPr>
          <p:cNvSpPr/>
          <p:nvPr/>
        </p:nvSpPr>
        <p:spPr>
          <a:xfrm rot="262048">
            <a:off x="856537" y="5037697"/>
            <a:ext cx="1696298" cy="646331"/>
          </a:xfrm>
          <a:prstGeom prst="rect">
            <a:avLst/>
          </a:prstGeom>
        </p:spPr>
        <p:txBody>
          <a:bodyPr wrap="none">
            <a:spAutoFit/>
          </a:bodyPr>
          <a:lstStyle/>
          <a:p>
            <a:r>
              <a:rPr lang="en-GB" sz="3600" i="1" dirty="0">
                <a:solidFill>
                  <a:srgbClr val="95519E"/>
                </a:solidFill>
                <a:latin typeface="Segoe Print" panose="02000600000000000000" pitchFamily="2" charset="0"/>
                <a:ea typeface="Lato" panose="020B0604020202020204" charset="0"/>
                <a:cs typeface="Lato" panose="020B0604020202020204" charset="0"/>
              </a:rPr>
              <a:t>Happy</a:t>
            </a:r>
            <a:endParaRPr lang="en-GB" sz="3600" dirty="0">
              <a:solidFill>
                <a:srgbClr val="95519E"/>
              </a:solidFill>
              <a:latin typeface="Segoe Print" panose="02000600000000000000" pitchFamily="2" charset="0"/>
            </a:endParaRPr>
          </a:p>
        </p:txBody>
      </p:sp>
      <p:sp>
        <p:nvSpPr>
          <p:cNvPr id="16" name="Rectangle 15">
            <a:extLst>
              <a:ext uri="{FF2B5EF4-FFF2-40B4-BE49-F238E27FC236}">
                <a16:creationId xmlns:a16="http://schemas.microsoft.com/office/drawing/2014/main" id="{43D17769-0EEF-42D8-A6AC-00727671FA9A}"/>
              </a:ext>
            </a:extLst>
          </p:cNvPr>
          <p:cNvSpPr/>
          <p:nvPr/>
        </p:nvSpPr>
        <p:spPr>
          <a:xfrm>
            <a:off x="9023086" y="4966961"/>
            <a:ext cx="1768433" cy="646331"/>
          </a:xfrm>
          <a:prstGeom prst="rect">
            <a:avLst/>
          </a:prstGeom>
        </p:spPr>
        <p:txBody>
          <a:bodyPr wrap="none">
            <a:spAutoFit/>
          </a:bodyPr>
          <a:lstStyle/>
          <a:p>
            <a:r>
              <a:rPr lang="en-GB" sz="3600" i="1" dirty="0">
                <a:solidFill>
                  <a:srgbClr val="95519E"/>
                </a:solidFill>
                <a:latin typeface="Segoe Print" panose="02000600000000000000" pitchFamily="2" charset="0"/>
                <a:ea typeface="Lato" panose="020B0604020202020204" charset="0"/>
                <a:cs typeface="Lato" panose="020B0604020202020204" charset="0"/>
              </a:rPr>
              <a:t>Fed up</a:t>
            </a:r>
            <a:endParaRPr lang="en-GB" sz="3600" dirty="0">
              <a:solidFill>
                <a:srgbClr val="95519E"/>
              </a:solidFill>
              <a:latin typeface="Segoe Print" panose="02000600000000000000" pitchFamily="2" charset="0"/>
            </a:endParaRPr>
          </a:p>
        </p:txBody>
      </p:sp>
      <p:pic>
        <p:nvPicPr>
          <p:cNvPr id="20" name="Picture 19">
            <a:extLst>
              <a:ext uri="{FF2B5EF4-FFF2-40B4-BE49-F238E27FC236}">
                <a16:creationId xmlns:a16="http://schemas.microsoft.com/office/drawing/2014/main" id="{E01DF679-8A24-4171-8FA3-6F1CDD3C5A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10449" flipV="1">
            <a:off x="5014713" y="4252277"/>
            <a:ext cx="1655383" cy="2075697"/>
          </a:xfrm>
          <a:prstGeom prst="rect">
            <a:avLst/>
          </a:prstGeom>
        </p:spPr>
      </p:pic>
      <p:sp>
        <p:nvSpPr>
          <p:cNvPr id="21" name="Rectangle 20">
            <a:extLst>
              <a:ext uri="{FF2B5EF4-FFF2-40B4-BE49-F238E27FC236}">
                <a16:creationId xmlns:a16="http://schemas.microsoft.com/office/drawing/2014/main" id="{671BBAB5-BCCC-4D7D-9F68-8285FAAD3454}"/>
              </a:ext>
            </a:extLst>
          </p:cNvPr>
          <p:cNvSpPr/>
          <p:nvPr/>
        </p:nvSpPr>
        <p:spPr>
          <a:xfrm rot="21243641">
            <a:off x="5208614" y="4971851"/>
            <a:ext cx="1055097" cy="646331"/>
          </a:xfrm>
          <a:prstGeom prst="rect">
            <a:avLst/>
          </a:prstGeom>
        </p:spPr>
        <p:txBody>
          <a:bodyPr wrap="none">
            <a:spAutoFit/>
          </a:bodyPr>
          <a:lstStyle/>
          <a:p>
            <a:r>
              <a:rPr lang="en-GB" sz="3600" i="1" dirty="0">
                <a:solidFill>
                  <a:srgbClr val="95519E"/>
                </a:solidFill>
                <a:latin typeface="Segoe Print" panose="02000600000000000000" pitchFamily="2" charset="0"/>
                <a:ea typeface="Lato" panose="020B0604020202020204" charset="0"/>
                <a:cs typeface="Lato" panose="020B0604020202020204" charset="0"/>
              </a:rPr>
              <a:t>Sad</a:t>
            </a:r>
            <a:endParaRPr lang="en-GB" sz="3600" dirty="0">
              <a:solidFill>
                <a:srgbClr val="95519E"/>
              </a:solidFill>
              <a:latin typeface="Segoe Print" panose="02000600000000000000" pitchFamily="2" charset="0"/>
            </a:endParaRPr>
          </a:p>
        </p:txBody>
      </p:sp>
    </p:spTree>
    <p:extLst>
      <p:ext uri="{BB962C8B-B14F-4D97-AF65-F5344CB8AC3E}">
        <p14:creationId xmlns:p14="http://schemas.microsoft.com/office/powerpoint/2010/main" val="133053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9C777A-97E7-4AC7-8397-2B47D238BE29}"/>
              </a:ext>
            </a:extLst>
          </p:cNvPr>
          <p:cNvSpPr/>
          <p:nvPr/>
        </p:nvSpPr>
        <p:spPr>
          <a:xfrm>
            <a:off x="834500" y="1669230"/>
            <a:ext cx="11026799" cy="2123658"/>
          </a:xfrm>
          <a:prstGeom prst="rect">
            <a:avLst/>
          </a:prstGeom>
        </p:spPr>
        <p:txBody>
          <a:bodyPr wrap="square">
            <a:spAutoFit/>
          </a:bodyPr>
          <a:lstStyle/>
          <a:p>
            <a:r>
              <a:rPr lang="en-GB" sz="2400" dirty="0">
                <a:solidFill>
                  <a:srgbClr val="00B050"/>
                </a:solidFill>
                <a:latin typeface="Comic Sans MS" panose="030F0702030302020204" pitchFamily="66" charset="0"/>
                <a:ea typeface="Lato" panose="020B0604020202020204" charset="0"/>
                <a:cs typeface="Lato" panose="020B0604020202020204" charset="0"/>
              </a:rPr>
              <a:t>Sometimes feelings can change quickly during puberty, one minute a person can feel really happy (or up) and the next they can feel really sad (or low.) </a:t>
            </a:r>
          </a:p>
          <a:p>
            <a:endParaRPr lang="en-GB" sz="1100" dirty="0">
              <a:solidFill>
                <a:srgbClr val="00B050"/>
              </a:solidFill>
              <a:latin typeface="Comic Sans MS" panose="030F0702030302020204" pitchFamily="66" charset="0"/>
              <a:ea typeface="Lato" panose="020B0604020202020204" charset="0"/>
              <a:cs typeface="Lato" panose="020B0604020202020204" charset="0"/>
            </a:endParaRPr>
          </a:p>
          <a:p>
            <a:r>
              <a:rPr lang="en-GB" sz="2400" b="1" dirty="0">
                <a:solidFill>
                  <a:srgbClr val="00B050"/>
                </a:solidFill>
                <a:latin typeface="Comic Sans MS" panose="030F0702030302020204" pitchFamily="66" charset="0"/>
                <a:ea typeface="Lato" panose="020B0604020202020204" charset="0"/>
                <a:cs typeface="Lato" panose="020B0604020202020204" charset="0"/>
              </a:rPr>
              <a:t>Arrange the emotions and feelings you wrote out earlier on the line. Which feelings are high up? Which feelings are low down? </a:t>
            </a:r>
          </a:p>
          <a:p>
            <a:r>
              <a:rPr lang="en-GB" sz="2400" b="1" dirty="0">
                <a:solidFill>
                  <a:srgbClr val="00B050"/>
                </a:solidFill>
                <a:latin typeface="Comic Sans MS" panose="030F0702030302020204" pitchFamily="66" charset="0"/>
                <a:ea typeface="Lato" panose="020B0604020202020204" charset="0"/>
                <a:cs typeface="Lato" panose="020B0604020202020204" charset="0"/>
              </a:rPr>
              <a:t>Are there any somewhere in  the middle?</a:t>
            </a:r>
            <a:endParaRPr lang="en-GB" sz="3200" b="1" dirty="0">
              <a:solidFill>
                <a:srgbClr val="00B050"/>
              </a:solidFill>
              <a:latin typeface="Comic Sans MS" panose="030F0702030302020204" pitchFamily="66" charset="0"/>
              <a:ea typeface="Lato" panose="020B0604020202020204" charset="0"/>
              <a:cs typeface="Lato" panose="020B0604020202020204" charset="0"/>
            </a:endParaRPr>
          </a:p>
        </p:txBody>
      </p:sp>
      <p:sp>
        <p:nvSpPr>
          <p:cNvPr id="3" name="Slide Number Placeholder 2">
            <a:extLst>
              <a:ext uri="{FF2B5EF4-FFF2-40B4-BE49-F238E27FC236}">
                <a16:creationId xmlns:a16="http://schemas.microsoft.com/office/drawing/2014/main" id="{7AA5E60E-6D62-4D89-A471-102922DACDD2}"/>
              </a:ext>
            </a:extLst>
          </p:cNvPr>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a:extLst>
              <a:ext uri="{FF2B5EF4-FFF2-40B4-BE49-F238E27FC236}">
                <a16:creationId xmlns:a16="http://schemas.microsoft.com/office/drawing/2014/main" id="{04A2C7FB-D84D-4896-9FFD-BAD512C802AE}"/>
              </a:ext>
            </a:extLst>
          </p:cNvPr>
          <p:cNvSpPr txBox="1"/>
          <p:nvPr/>
        </p:nvSpPr>
        <p:spPr>
          <a:xfrm>
            <a:off x="347795" y="263819"/>
            <a:ext cx="10714182" cy="769441"/>
          </a:xfrm>
          <a:prstGeom prst="rect">
            <a:avLst/>
          </a:prstGeom>
          <a:noFill/>
        </p:spPr>
        <p:txBody>
          <a:bodyPr wrap="square" rtlCol="0">
            <a:spAutoFit/>
          </a:bodyPr>
          <a:lstStyle/>
          <a:p>
            <a:r>
              <a:rPr lang="en-GB" sz="4400" b="1" dirty="0">
                <a:solidFill>
                  <a:srgbClr val="95519E"/>
                </a:solidFill>
                <a:latin typeface="Comic Sans MS" panose="030F0702030302020204" pitchFamily="66" charset="0"/>
              </a:rPr>
              <a:t>An emotional rollercoaster</a:t>
            </a:r>
          </a:p>
        </p:txBody>
      </p:sp>
      <p:sp>
        <p:nvSpPr>
          <p:cNvPr id="7" name="TextBox 6">
            <a:extLst>
              <a:ext uri="{FF2B5EF4-FFF2-40B4-BE49-F238E27FC236}">
                <a16:creationId xmlns:a16="http://schemas.microsoft.com/office/drawing/2014/main" id="{063771CB-D392-4EB4-9869-90F905089154}"/>
              </a:ext>
            </a:extLst>
          </p:cNvPr>
          <p:cNvSpPr txBox="1"/>
          <p:nvPr/>
        </p:nvSpPr>
        <p:spPr>
          <a:xfrm>
            <a:off x="941070" y="1098415"/>
            <a:ext cx="10309860" cy="461665"/>
          </a:xfrm>
          <a:prstGeom prst="rect">
            <a:avLst/>
          </a:prstGeom>
          <a:noFill/>
        </p:spPr>
        <p:txBody>
          <a:bodyPr wrap="square" rtlCol="0">
            <a:spAutoFit/>
          </a:bodyPr>
          <a:lstStyle/>
          <a:p>
            <a:r>
              <a:rPr lang="en-GB" sz="2400" b="1" dirty="0">
                <a:solidFill>
                  <a:srgbClr val="0070C0"/>
                </a:solidFill>
                <a:latin typeface="Comic Sans MS" panose="030F0702030302020204" pitchFamily="66" charset="0"/>
                <a:ea typeface="Lato" panose="020B0604020202020204" charset="0"/>
                <a:cs typeface="Lato" panose="020B0604020202020204" charset="0"/>
              </a:rPr>
              <a:t>On a new piece of paper, draw a wavy line like the one below.</a:t>
            </a:r>
          </a:p>
        </p:txBody>
      </p:sp>
      <p:grpSp>
        <p:nvGrpSpPr>
          <p:cNvPr id="5" name="Group 4">
            <a:extLst>
              <a:ext uri="{FF2B5EF4-FFF2-40B4-BE49-F238E27FC236}">
                <a16:creationId xmlns:a16="http://schemas.microsoft.com/office/drawing/2014/main" id="{9AAFF245-2231-47C2-B0C4-C47BEDF8CCC5}"/>
              </a:ext>
            </a:extLst>
          </p:cNvPr>
          <p:cNvGrpSpPr/>
          <p:nvPr/>
        </p:nvGrpSpPr>
        <p:grpSpPr>
          <a:xfrm>
            <a:off x="2133934" y="4172049"/>
            <a:ext cx="1371460" cy="1082168"/>
            <a:chOff x="3355018" y="2214561"/>
            <a:chExt cx="1371460" cy="1082168"/>
          </a:xfrm>
        </p:grpSpPr>
        <p:pic>
          <p:nvPicPr>
            <p:cNvPr id="19" name="Picture 18">
              <a:extLst>
                <a:ext uri="{FF2B5EF4-FFF2-40B4-BE49-F238E27FC236}">
                  <a16:creationId xmlns:a16="http://schemas.microsoft.com/office/drawing/2014/main" id="{D6888281-C407-4A9A-A7DE-3D4CA504C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129402">
              <a:off x="3499664" y="2069915"/>
              <a:ext cx="1082168" cy="1371460"/>
            </a:xfrm>
            <a:prstGeom prst="rect">
              <a:avLst/>
            </a:prstGeom>
          </p:spPr>
        </p:pic>
        <p:sp>
          <p:nvSpPr>
            <p:cNvPr id="2" name="Rectangle 1">
              <a:extLst>
                <a:ext uri="{FF2B5EF4-FFF2-40B4-BE49-F238E27FC236}">
                  <a16:creationId xmlns:a16="http://schemas.microsoft.com/office/drawing/2014/main" id="{11C8EE2C-B680-4AFC-9534-ED56780772A5}"/>
                </a:ext>
              </a:extLst>
            </p:cNvPr>
            <p:cNvSpPr/>
            <p:nvPr/>
          </p:nvSpPr>
          <p:spPr>
            <a:xfrm rot="262048">
              <a:off x="3474194" y="2561606"/>
              <a:ext cx="998872" cy="369332"/>
            </a:xfrm>
            <a:prstGeom prst="rect">
              <a:avLst/>
            </a:prstGeom>
          </p:spPr>
          <p:txBody>
            <a:bodyPr wrap="square">
              <a:spAutoFit/>
            </a:bodyPr>
            <a:lstStyle/>
            <a:p>
              <a:r>
                <a:rPr lang="en-GB" i="1" dirty="0">
                  <a:solidFill>
                    <a:srgbClr val="95519E"/>
                  </a:solidFill>
                  <a:latin typeface="Segoe Print" panose="02000600000000000000" pitchFamily="2" charset="0"/>
                  <a:ea typeface="Lato" panose="020B0604020202020204" charset="0"/>
                  <a:cs typeface="Lato" panose="020B0604020202020204" charset="0"/>
                </a:rPr>
                <a:t>Happy</a:t>
              </a:r>
              <a:endParaRPr lang="en-GB" dirty="0">
                <a:solidFill>
                  <a:srgbClr val="95519E"/>
                </a:solidFill>
                <a:latin typeface="Segoe Print" panose="02000600000000000000" pitchFamily="2" charset="0"/>
              </a:endParaRPr>
            </a:p>
          </p:txBody>
        </p:sp>
      </p:grpSp>
      <p:grpSp>
        <p:nvGrpSpPr>
          <p:cNvPr id="8" name="Group 7">
            <a:extLst>
              <a:ext uri="{FF2B5EF4-FFF2-40B4-BE49-F238E27FC236}">
                <a16:creationId xmlns:a16="http://schemas.microsoft.com/office/drawing/2014/main" id="{64714F74-8594-4583-8252-ADB0D2152CE3}"/>
              </a:ext>
            </a:extLst>
          </p:cNvPr>
          <p:cNvGrpSpPr/>
          <p:nvPr/>
        </p:nvGrpSpPr>
        <p:grpSpPr>
          <a:xfrm>
            <a:off x="5277933" y="4835580"/>
            <a:ext cx="1540624" cy="1215649"/>
            <a:chOff x="8877246" y="4321184"/>
            <a:chExt cx="1540624" cy="1215649"/>
          </a:xfrm>
        </p:grpSpPr>
        <p:pic>
          <p:nvPicPr>
            <p:cNvPr id="18" name="Picture 17">
              <a:extLst>
                <a:ext uri="{FF2B5EF4-FFF2-40B4-BE49-F238E27FC236}">
                  <a16:creationId xmlns:a16="http://schemas.microsoft.com/office/drawing/2014/main" id="{DDB25161-B5A5-4A32-8EAA-069C6A108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765131">
              <a:off x="9039733" y="4158697"/>
              <a:ext cx="1215649" cy="1540624"/>
            </a:xfrm>
            <a:prstGeom prst="rect">
              <a:avLst/>
            </a:prstGeom>
          </p:spPr>
        </p:pic>
        <p:sp>
          <p:nvSpPr>
            <p:cNvPr id="16" name="Rectangle 15">
              <a:extLst>
                <a:ext uri="{FF2B5EF4-FFF2-40B4-BE49-F238E27FC236}">
                  <a16:creationId xmlns:a16="http://schemas.microsoft.com/office/drawing/2014/main" id="{43D17769-0EEF-42D8-A6AC-00727671FA9A}"/>
                </a:ext>
              </a:extLst>
            </p:cNvPr>
            <p:cNvSpPr/>
            <p:nvPr/>
          </p:nvSpPr>
          <p:spPr>
            <a:xfrm>
              <a:off x="9148816" y="4772651"/>
              <a:ext cx="976549" cy="369332"/>
            </a:xfrm>
            <a:prstGeom prst="rect">
              <a:avLst/>
            </a:prstGeom>
          </p:spPr>
          <p:txBody>
            <a:bodyPr wrap="none">
              <a:spAutoFit/>
            </a:bodyPr>
            <a:lstStyle/>
            <a:p>
              <a:r>
                <a:rPr lang="en-GB" i="1" dirty="0">
                  <a:solidFill>
                    <a:srgbClr val="95519E"/>
                  </a:solidFill>
                  <a:latin typeface="Segoe Print" panose="02000600000000000000" pitchFamily="2" charset="0"/>
                  <a:ea typeface="Lato" panose="020B0604020202020204" charset="0"/>
                  <a:cs typeface="Lato" panose="020B0604020202020204" charset="0"/>
                </a:rPr>
                <a:t>Fed up</a:t>
              </a:r>
              <a:endParaRPr lang="en-GB" dirty="0">
                <a:solidFill>
                  <a:srgbClr val="95519E"/>
                </a:solidFill>
                <a:latin typeface="Segoe Print" panose="02000600000000000000" pitchFamily="2" charset="0"/>
              </a:endParaRPr>
            </a:p>
          </p:txBody>
        </p:sp>
      </p:grpSp>
      <p:grpSp>
        <p:nvGrpSpPr>
          <p:cNvPr id="6" name="Group 5">
            <a:extLst>
              <a:ext uri="{FF2B5EF4-FFF2-40B4-BE49-F238E27FC236}">
                <a16:creationId xmlns:a16="http://schemas.microsoft.com/office/drawing/2014/main" id="{BAEEF9CA-5319-4074-92EB-C22956B22B3E}"/>
              </a:ext>
            </a:extLst>
          </p:cNvPr>
          <p:cNvGrpSpPr/>
          <p:nvPr/>
        </p:nvGrpSpPr>
        <p:grpSpPr>
          <a:xfrm>
            <a:off x="7204073" y="5590207"/>
            <a:ext cx="1417292" cy="1130300"/>
            <a:chOff x="5475094" y="4912215"/>
            <a:chExt cx="1417292" cy="1130300"/>
          </a:xfrm>
        </p:grpSpPr>
        <p:pic>
          <p:nvPicPr>
            <p:cNvPr id="20" name="Picture 19">
              <a:extLst>
                <a:ext uri="{FF2B5EF4-FFF2-40B4-BE49-F238E27FC236}">
                  <a16:creationId xmlns:a16="http://schemas.microsoft.com/office/drawing/2014/main" id="{E01DF679-8A24-4171-8FA3-6F1CDD3C5A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610449" flipV="1">
              <a:off x="5618590" y="4768719"/>
              <a:ext cx="1130300" cy="1417292"/>
            </a:xfrm>
            <a:prstGeom prst="rect">
              <a:avLst/>
            </a:prstGeom>
          </p:spPr>
        </p:pic>
        <p:sp>
          <p:nvSpPr>
            <p:cNvPr id="21" name="Rectangle 20">
              <a:extLst>
                <a:ext uri="{FF2B5EF4-FFF2-40B4-BE49-F238E27FC236}">
                  <a16:creationId xmlns:a16="http://schemas.microsoft.com/office/drawing/2014/main" id="{671BBAB5-BCCC-4D7D-9F68-8285FAAD3454}"/>
                </a:ext>
              </a:extLst>
            </p:cNvPr>
            <p:cNvSpPr/>
            <p:nvPr/>
          </p:nvSpPr>
          <p:spPr>
            <a:xfrm rot="21243641">
              <a:off x="5795759" y="5356608"/>
              <a:ext cx="634971" cy="369332"/>
            </a:xfrm>
            <a:prstGeom prst="rect">
              <a:avLst/>
            </a:prstGeom>
          </p:spPr>
          <p:txBody>
            <a:bodyPr wrap="square">
              <a:spAutoFit/>
            </a:bodyPr>
            <a:lstStyle/>
            <a:p>
              <a:r>
                <a:rPr lang="en-GB" i="1" dirty="0">
                  <a:solidFill>
                    <a:srgbClr val="95519E"/>
                  </a:solidFill>
                  <a:latin typeface="Segoe Print" panose="02000600000000000000" pitchFamily="2" charset="0"/>
                  <a:ea typeface="Lato" panose="020B0604020202020204" charset="0"/>
                  <a:cs typeface="Lato" panose="020B0604020202020204" charset="0"/>
                </a:rPr>
                <a:t>Sad</a:t>
              </a:r>
              <a:endParaRPr lang="en-GB" dirty="0">
                <a:solidFill>
                  <a:srgbClr val="95519E"/>
                </a:solidFill>
                <a:latin typeface="Segoe Print" panose="02000600000000000000" pitchFamily="2" charset="0"/>
              </a:endParaRPr>
            </a:p>
          </p:txBody>
        </p:sp>
      </p:grpSp>
      <p:pic>
        <p:nvPicPr>
          <p:cNvPr id="12" name="Picture 11">
            <a:extLst>
              <a:ext uri="{FF2B5EF4-FFF2-40B4-BE49-F238E27FC236}">
                <a16:creationId xmlns:a16="http://schemas.microsoft.com/office/drawing/2014/main" id="{66A6E7B2-B23D-4E9D-B234-3C72A851CE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795" y="1154439"/>
            <a:ext cx="635184" cy="635184"/>
          </a:xfrm>
          <a:prstGeom prst="rect">
            <a:avLst/>
          </a:prstGeom>
        </p:spPr>
      </p:pic>
      <p:sp>
        <p:nvSpPr>
          <p:cNvPr id="17" name="Freeform: Shape 16">
            <a:extLst>
              <a:ext uri="{FF2B5EF4-FFF2-40B4-BE49-F238E27FC236}">
                <a16:creationId xmlns:a16="http://schemas.microsoft.com/office/drawing/2014/main" id="{C711791C-8035-4FF2-975D-4CE927E43EA0}"/>
              </a:ext>
            </a:extLst>
          </p:cNvPr>
          <p:cNvSpPr/>
          <p:nvPr/>
        </p:nvSpPr>
        <p:spPr>
          <a:xfrm>
            <a:off x="469528" y="4458056"/>
            <a:ext cx="9697156" cy="2169023"/>
          </a:xfrm>
          <a:custGeom>
            <a:avLst/>
            <a:gdLst>
              <a:gd name="connsiteX0" fmla="*/ 0 w 4240530"/>
              <a:gd name="connsiteY0" fmla="*/ 1125696 h 2169023"/>
              <a:gd name="connsiteX1" fmla="*/ 1188720 w 4240530"/>
              <a:gd name="connsiteY1" fmla="*/ 28416 h 2169023"/>
              <a:gd name="connsiteX2" fmla="*/ 3017520 w 4240530"/>
              <a:gd name="connsiteY2" fmla="*/ 2154396 h 2169023"/>
              <a:gd name="connsiteX3" fmla="*/ 4240530 w 4240530"/>
              <a:gd name="connsiteY3" fmla="*/ 1022826 h 2169023"/>
              <a:gd name="connsiteX4" fmla="*/ 4240530 w 4240530"/>
              <a:gd name="connsiteY4" fmla="*/ 1022826 h 2169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530" h="2169023">
                <a:moveTo>
                  <a:pt x="0" y="1125696"/>
                </a:moveTo>
                <a:cubicBezTo>
                  <a:pt x="342900" y="491331"/>
                  <a:pt x="685800" y="-143034"/>
                  <a:pt x="1188720" y="28416"/>
                </a:cubicBezTo>
                <a:cubicBezTo>
                  <a:pt x="1691640" y="199866"/>
                  <a:pt x="2508885" y="1988661"/>
                  <a:pt x="3017520" y="2154396"/>
                </a:cubicBezTo>
                <a:cubicBezTo>
                  <a:pt x="3526155" y="2320131"/>
                  <a:pt x="4240530" y="1022826"/>
                  <a:pt x="4240530" y="1022826"/>
                </a:cubicBezTo>
                <a:lnTo>
                  <a:pt x="4240530" y="1022826"/>
                </a:lnTo>
              </a:path>
            </a:pathLst>
          </a:custGeom>
          <a:noFill/>
          <a:ln w="5715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7DE6048D-5056-40D2-ACBA-73DA1B0996CA}"/>
              </a:ext>
            </a:extLst>
          </p:cNvPr>
          <p:cNvSpPr/>
          <p:nvPr/>
        </p:nvSpPr>
        <p:spPr>
          <a:xfrm>
            <a:off x="7912719" y="3767964"/>
            <a:ext cx="3948580" cy="1451386"/>
          </a:xfrm>
          <a:prstGeom prst="roundRect">
            <a:avLst/>
          </a:prstGeom>
          <a:solidFill>
            <a:schemeClr val="bg1"/>
          </a:solidFill>
          <a:ln w="57150">
            <a:solidFill>
              <a:srgbClr val="D8BAD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omic Sans MS" panose="030F0702030302020204" pitchFamily="66" charset="0"/>
              </a:rPr>
              <a:t>How could someone manage the low feelings to help themselves feel better?</a:t>
            </a:r>
          </a:p>
        </p:txBody>
      </p:sp>
    </p:spTree>
    <p:extLst>
      <p:ext uri="{BB962C8B-B14F-4D97-AF65-F5344CB8AC3E}">
        <p14:creationId xmlns:p14="http://schemas.microsoft.com/office/powerpoint/2010/main" val="16605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50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1+#ppt_w/2"/>
                                          </p:val>
                                        </p:tav>
                                        <p:tav tm="100000">
                                          <p:val>
                                            <p:strVal val="#ppt_x"/>
                                          </p:val>
                                        </p:tav>
                                      </p:tavLst>
                                    </p:anim>
                                    <p:anim calcmode="lin" valueType="num">
                                      <p:cBhvr additive="base">
                                        <p:cTn id="2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8EF21A-DBDA-412D-97EB-64D2E1446BE7}"/>
              </a:ext>
            </a:extLst>
          </p:cNvPr>
          <p:cNvSpPr>
            <a:spLocks noGrp="1"/>
          </p:cNvSpPr>
          <p:nvPr>
            <p:ph type="sldNum" sz="quarter" idx="12"/>
          </p:nvPr>
        </p:nvSpPr>
        <p:spPr/>
        <p:txBody>
          <a:bodyPr/>
          <a:lstStyle/>
          <a:p>
            <a:fld id="{2D651D86-383D-45DB-A701-76B5BFCFE28F}" type="slidenum">
              <a:rPr lang="en-GB" smtClean="0"/>
              <a:pPr/>
              <a:t>7</a:t>
            </a:fld>
            <a:endParaRPr lang="en-GB" dirty="0"/>
          </a:p>
        </p:txBody>
      </p:sp>
      <p:sp>
        <p:nvSpPr>
          <p:cNvPr id="5" name="TextBox 4">
            <a:extLst>
              <a:ext uri="{FF2B5EF4-FFF2-40B4-BE49-F238E27FC236}">
                <a16:creationId xmlns:a16="http://schemas.microsoft.com/office/drawing/2014/main" id="{876E94C0-5BB6-430F-B8E5-543DE2A755A6}"/>
              </a:ext>
            </a:extLst>
          </p:cNvPr>
          <p:cNvSpPr txBox="1"/>
          <p:nvPr/>
        </p:nvSpPr>
        <p:spPr>
          <a:xfrm>
            <a:off x="376516" y="87076"/>
            <a:ext cx="11693563" cy="1200329"/>
          </a:xfrm>
          <a:prstGeom prst="rect">
            <a:avLst/>
          </a:prstGeom>
          <a:noFill/>
        </p:spPr>
        <p:txBody>
          <a:bodyPr wrap="square" rtlCol="0">
            <a:spAutoFit/>
          </a:bodyPr>
          <a:lstStyle/>
          <a:p>
            <a:r>
              <a:rPr lang="en-GB" sz="2000" b="1" dirty="0">
                <a:solidFill>
                  <a:srgbClr val="95519E"/>
                </a:solidFill>
                <a:latin typeface="Comic Sans MS" panose="030F0702030302020204" pitchFamily="66" charset="0"/>
                <a:ea typeface="Lato" panose="020F0502020204030203" pitchFamily="34" charset="0"/>
                <a:cs typeface="Lato" panose="020F0502020204030203" pitchFamily="34" charset="0"/>
              </a:rPr>
              <a:t>Sometimes a person might need help and support to manage their feelings during puberty. </a:t>
            </a:r>
          </a:p>
          <a:p>
            <a:endParaRPr lang="en-GB" sz="1200" b="1" dirty="0">
              <a:solidFill>
                <a:srgbClr val="95519E"/>
              </a:solidFill>
              <a:latin typeface="Comic Sans MS" panose="030F0702030302020204" pitchFamily="66" charset="0"/>
              <a:ea typeface="Lato" panose="020F0502020204030203" pitchFamily="34" charset="0"/>
              <a:cs typeface="Lato" panose="020F0502020204030203" pitchFamily="34" charset="0"/>
            </a:endParaRPr>
          </a:p>
          <a:p>
            <a:r>
              <a:rPr lang="en-GB" sz="2000" b="1" dirty="0">
                <a:solidFill>
                  <a:srgbClr val="95519E"/>
                </a:solidFill>
                <a:latin typeface="Comic Sans MS" panose="030F0702030302020204" pitchFamily="66" charset="0"/>
                <a:ea typeface="Lato" panose="020F0502020204030203" pitchFamily="34" charset="0"/>
                <a:cs typeface="Lato" panose="020F0502020204030203" pitchFamily="34" charset="0"/>
              </a:rPr>
              <a:t>Which of the options below do you think would be most helpful to manage each of the situations?</a:t>
            </a:r>
          </a:p>
        </p:txBody>
      </p:sp>
      <p:grpSp>
        <p:nvGrpSpPr>
          <p:cNvPr id="9" name="Group 8">
            <a:extLst>
              <a:ext uri="{FF2B5EF4-FFF2-40B4-BE49-F238E27FC236}">
                <a16:creationId xmlns:a16="http://schemas.microsoft.com/office/drawing/2014/main" id="{E1AC961E-E06A-487A-A8FE-428F240FBB09}"/>
              </a:ext>
            </a:extLst>
          </p:cNvPr>
          <p:cNvGrpSpPr/>
          <p:nvPr/>
        </p:nvGrpSpPr>
        <p:grpSpPr>
          <a:xfrm>
            <a:off x="5295900" y="1603512"/>
            <a:ext cx="6346536" cy="1559096"/>
            <a:chOff x="5295900" y="1219200"/>
            <a:chExt cx="6346536" cy="1559096"/>
          </a:xfrm>
        </p:grpSpPr>
        <p:sp>
          <p:nvSpPr>
            <p:cNvPr id="7" name="Rectangle: Rounded Corners 6">
              <a:extLst>
                <a:ext uri="{FF2B5EF4-FFF2-40B4-BE49-F238E27FC236}">
                  <a16:creationId xmlns:a16="http://schemas.microsoft.com/office/drawing/2014/main" id="{AC8E23F2-0CB2-4F90-ACEA-B9FD209BCF65}"/>
                </a:ext>
              </a:extLst>
            </p:cNvPr>
            <p:cNvSpPr/>
            <p:nvPr/>
          </p:nvSpPr>
          <p:spPr>
            <a:xfrm>
              <a:off x="5600700" y="1357166"/>
              <a:ext cx="6041736" cy="1421130"/>
            </a:xfrm>
            <a:prstGeom prst="roundRect">
              <a:avLst/>
            </a:prstGeom>
            <a:solidFill>
              <a:srgbClr val="D8BADC"/>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latin typeface="Comic Sans MS" panose="030F0702030302020204" pitchFamily="66" charset="0"/>
                </a:rPr>
                <a:t>Cathy keeps feeling really angry about little things. She shouted at her mum and now she’s upset.</a:t>
              </a:r>
            </a:p>
          </p:txBody>
        </p:sp>
        <p:sp>
          <p:nvSpPr>
            <p:cNvPr id="8" name="Oval 7">
              <a:extLst>
                <a:ext uri="{FF2B5EF4-FFF2-40B4-BE49-F238E27FC236}">
                  <a16:creationId xmlns:a16="http://schemas.microsoft.com/office/drawing/2014/main" id="{034450FC-5278-42E9-863F-FCA7CE66189A}"/>
                </a:ext>
              </a:extLst>
            </p:cNvPr>
            <p:cNvSpPr/>
            <p:nvPr/>
          </p:nvSpPr>
          <p:spPr>
            <a:xfrm>
              <a:off x="5295900" y="1219200"/>
              <a:ext cx="609600" cy="622300"/>
            </a:xfrm>
            <a:prstGeom prst="ellipse">
              <a:avLst/>
            </a:prstGeom>
            <a:solidFill>
              <a:schemeClr val="bg1"/>
            </a:solidFill>
            <a:ln w="57150">
              <a:solidFill>
                <a:srgbClr val="D8B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a:t>
              </a:r>
            </a:p>
          </p:txBody>
        </p:sp>
      </p:grpSp>
      <p:grpSp>
        <p:nvGrpSpPr>
          <p:cNvPr id="10" name="Group 9">
            <a:extLst>
              <a:ext uri="{FF2B5EF4-FFF2-40B4-BE49-F238E27FC236}">
                <a16:creationId xmlns:a16="http://schemas.microsoft.com/office/drawing/2014/main" id="{2812811D-37E4-480B-8DDC-F2F7723A285C}"/>
              </a:ext>
            </a:extLst>
          </p:cNvPr>
          <p:cNvGrpSpPr/>
          <p:nvPr/>
        </p:nvGrpSpPr>
        <p:grpSpPr>
          <a:xfrm>
            <a:off x="5295900" y="3376903"/>
            <a:ext cx="6244936" cy="1476283"/>
            <a:chOff x="5295900" y="1127113"/>
            <a:chExt cx="6244936" cy="1476283"/>
          </a:xfrm>
        </p:grpSpPr>
        <p:sp>
          <p:nvSpPr>
            <p:cNvPr id="11" name="Rectangle: Rounded Corners 10">
              <a:extLst>
                <a:ext uri="{FF2B5EF4-FFF2-40B4-BE49-F238E27FC236}">
                  <a16:creationId xmlns:a16="http://schemas.microsoft.com/office/drawing/2014/main" id="{FC54C5E4-74A9-48D9-8E43-061B7BEC1AA8}"/>
                </a:ext>
              </a:extLst>
            </p:cNvPr>
            <p:cNvSpPr/>
            <p:nvPr/>
          </p:nvSpPr>
          <p:spPr>
            <a:xfrm>
              <a:off x="5499100" y="1182266"/>
              <a:ext cx="6041736" cy="1421130"/>
            </a:xfrm>
            <a:prstGeom prst="roundRect">
              <a:avLst/>
            </a:prstGeom>
            <a:solidFill>
              <a:srgbClr val="D8BADC"/>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omic Sans MS" panose="030F0702030302020204" pitchFamily="66" charset="0"/>
                </a:rPr>
                <a:t>Devan is worried about the changes that might happen to their body.</a:t>
              </a:r>
            </a:p>
          </p:txBody>
        </p:sp>
        <p:sp>
          <p:nvSpPr>
            <p:cNvPr id="12" name="Oval 11">
              <a:extLst>
                <a:ext uri="{FF2B5EF4-FFF2-40B4-BE49-F238E27FC236}">
                  <a16:creationId xmlns:a16="http://schemas.microsoft.com/office/drawing/2014/main" id="{642E461B-119C-4349-ACA8-F92529DDCCF7}"/>
                </a:ext>
              </a:extLst>
            </p:cNvPr>
            <p:cNvSpPr/>
            <p:nvPr/>
          </p:nvSpPr>
          <p:spPr>
            <a:xfrm>
              <a:off x="5295900" y="1127113"/>
              <a:ext cx="609600" cy="622300"/>
            </a:xfrm>
            <a:prstGeom prst="ellipse">
              <a:avLst/>
            </a:prstGeom>
            <a:solidFill>
              <a:schemeClr val="bg1"/>
            </a:solidFill>
            <a:ln w="57150">
              <a:solidFill>
                <a:srgbClr val="D8B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B</a:t>
              </a:r>
            </a:p>
          </p:txBody>
        </p:sp>
      </p:grpSp>
      <p:sp>
        <p:nvSpPr>
          <p:cNvPr id="13" name="Rectangle: Rounded Corners 12">
            <a:extLst>
              <a:ext uri="{FF2B5EF4-FFF2-40B4-BE49-F238E27FC236}">
                <a16:creationId xmlns:a16="http://schemas.microsoft.com/office/drawing/2014/main" id="{19474EF4-BAC1-4525-8BFD-4BE2FB90E0BB}"/>
              </a:ext>
            </a:extLst>
          </p:cNvPr>
          <p:cNvSpPr/>
          <p:nvPr/>
        </p:nvSpPr>
        <p:spPr>
          <a:xfrm>
            <a:off x="5499100" y="5195538"/>
            <a:ext cx="6041736" cy="1421130"/>
          </a:xfrm>
          <a:prstGeom prst="roundRect">
            <a:avLst/>
          </a:prstGeom>
          <a:solidFill>
            <a:srgbClr val="D8BADC"/>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omic Sans MS" panose="030F0702030302020204" pitchFamily="66" charset="0"/>
              </a:rPr>
              <a:t>  </a:t>
            </a:r>
            <a:r>
              <a:rPr lang="en-GB" sz="2400" dirty="0" err="1">
                <a:solidFill>
                  <a:schemeClr val="tx1"/>
                </a:solidFill>
                <a:latin typeface="Comic Sans MS" panose="030F0702030302020204" pitchFamily="66" charset="0"/>
              </a:rPr>
              <a:t>Lando</a:t>
            </a:r>
            <a:r>
              <a:rPr lang="en-GB" sz="2400" dirty="0">
                <a:solidFill>
                  <a:schemeClr val="tx1"/>
                </a:solidFill>
                <a:latin typeface="Comic Sans MS" panose="030F0702030302020204" pitchFamily="66" charset="0"/>
              </a:rPr>
              <a:t> is embarrassed about the spot that has appeared on her face.  She’s worried everyone will notice and laugh at her.</a:t>
            </a:r>
          </a:p>
        </p:txBody>
      </p:sp>
      <p:sp>
        <p:nvSpPr>
          <p:cNvPr id="14" name="Oval 13">
            <a:extLst>
              <a:ext uri="{FF2B5EF4-FFF2-40B4-BE49-F238E27FC236}">
                <a16:creationId xmlns:a16="http://schemas.microsoft.com/office/drawing/2014/main" id="{4A92E98C-C02B-42D7-A2B7-BFFD5810F175}"/>
              </a:ext>
            </a:extLst>
          </p:cNvPr>
          <p:cNvSpPr/>
          <p:nvPr/>
        </p:nvSpPr>
        <p:spPr>
          <a:xfrm>
            <a:off x="5295900" y="5004696"/>
            <a:ext cx="609600" cy="622300"/>
          </a:xfrm>
          <a:prstGeom prst="ellipse">
            <a:avLst/>
          </a:prstGeom>
          <a:solidFill>
            <a:schemeClr val="bg1"/>
          </a:solidFill>
          <a:ln w="57150">
            <a:solidFill>
              <a:srgbClr val="D8B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C</a:t>
            </a:r>
          </a:p>
        </p:txBody>
      </p:sp>
      <p:sp>
        <p:nvSpPr>
          <p:cNvPr id="15" name="TextBox 14">
            <a:extLst>
              <a:ext uri="{FF2B5EF4-FFF2-40B4-BE49-F238E27FC236}">
                <a16:creationId xmlns:a16="http://schemas.microsoft.com/office/drawing/2014/main" id="{99396BB9-3808-4955-8D79-F13C23F1D600}"/>
              </a:ext>
            </a:extLst>
          </p:cNvPr>
          <p:cNvSpPr txBox="1"/>
          <p:nvPr/>
        </p:nvSpPr>
        <p:spPr>
          <a:xfrm>
            <a:off x="7552558" y="1224660"/>
            <a:ext cx="1934819" cy="461665"/>
          </a:xfrm>
          <a:prstGeom prst="rect">
            <a:avLst/>
          </a:prstGeom>
          <a:noFill/>
        </p:spPr>
        <p:txBody>
          <a:bodyPr wrap="square" rtlCol="0">
            <a:spAutoFit/>
          </a:bodyPr>
          <a:lstStyle/>
          <a:p>
            <a:r>
              <a:rPr lang="en-GB" sz="2400" b="1" dirty="0">
                <a:latin typeface="League Spartan" panose="00000800000000000000" pitchFamily="50" charset="0"/>
              </a:rPr>
              <a:t>Situations:</a:t>
            </a:r>
          </a:p>
        </p:txBody>
      </p:sp>
      <p:sp>
        <p:nvSpPr>
          <p:cNvPr id="16" name="TextBox 15">
            <a:extLst>
              <a:ext uri="{FF2B5EF4-FFF2-40B4-BE49-F238E27FC236}">
                <a16:creationId xmlns:a16="http://schemas.microsoft.com/office/drawing/2014/main" id="{2E564563-131A-4083-9895-BFBB8ADA7571}"/>
              </a:ext>
            </a:extLst>
          </p:cNvPr>
          <p:cNvSpPr txBox="1"/>
          <p:nvPr/>
        </p:nvSpPr>
        <p:spPr>
          <a:xfrm>
            <a:off x="1901687" y="1211408"/>
            <a:ext cx="1577008" cy="461665"/>
          </a:xfrm>
          <a:prstGeom prst="rect">
            <a:avLst/>
          </a:prstGeom>
          <a:noFill/>
        </p:spPr>
        <p:txBody>
          <a:bodyPr wrap="square" rtlCol="0">
            <a:spAutoFit/>
          </a:bodyPr>
          <a:lstStyle/>
          <a:p>
            <a:r>
              <a:rPr lang="en-GB" sz="2400" b="1" dirty="0">
                <a:latin typeface="League Spartan" panose="00000800000000000000" pitchFamily="50" charset="0"/>
              </a:rPr>
              <a:t>Options:</a:t>
            </a:r>
          </a:p>
        </p:txBody>
      </p:sp>
      <p:sp>
        <p:nvSpPr>
          <p:cNvPr id="17" name="Rectangle: Rounded Corners 16">
            <a:extLst>
              <a:ext uri="{FF2B5EF4-FFF2-40B4-BE49-F238E27FC236}">
                <a16:creationId xmlns:a16="http://schemas.microsoft.com/office/drawing/2014/main" id="{41876B98-362D-4AD9-B4C4-CDA2840076BA}"/>
              </a:ext>
            </a:extLst>
          </p:cNvPr>
          <p:cNvSpPr/>
          <p:nvPr/>
        </p:nvSpPr>
        <p:spPr>
          <a:xfrm>
            <a:off x="463826" y="1744482"/>
            <a:ext cx="4452731" cy="4822533"/>
          </a:xfrm>
          <a:prstGeom prst="roundRect">
            <a:avLst/>
          </a:prstGeom>
          <a:solidFill>
            <a:schemeClr val="bg1"/>
          </a:solidFill>
          <a:ln w="57150">
            <a:solidFill>
              <a:srgbClr val="D8B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200" dirty="0">
                <a:solidFill>
                  <a:schemeClr val="tx1"/>
                </a:solidFill>
                <a:latin typeface="Comic Sans MS" panose="030F0702030302020204" pitchFamily="66" charset="0"/>
              </a:rPr>
              <a:t>Talking to a friend</a:t>
            </a:r>
          </a:p>
          <a:p>
            <a:pPr marL="285750" indent="-285750">
              <a:spcBef>
                <a:spcPts val="600"/>
              </a:spcBef>
              <a:buFont typeface="Arial" panose="020B0604020202020204" pitchFamily="34" charset="0"/>
              <a:buChar char="•"/>
            </a:pPr>
            <a:r>
              <a:rPr lang="en-GB" sz="2200" dirty="0">
                <a:solidFill>
                  <a:schemeClr val="tx1"/>
                </a:solidFill>
                <a:latin typeface="Comic Sans MS" panose="030F0702030302020204" pitchFamily="66" charset="0"/>
              </a:rPr>
              <a:t>Talking to a family member</a:t>
            </a:r>
          </a:p>
          <a:p>
            <a:pPr marL="285750" indent="-285750">
              <a:spcBef>
                <a:spcPts val="600"/>
              </a:spcBef>
              <a:buFont typeface="Arial" panose="020B0604020202020204" pitchFamily="34" charset="0"/>
              <a:buChar char="•"/>
            </a:pPr>
            <a:r>
              <a:rPr lang="en-GB" sz="2200" dirty="0">
                <a:solidFill>
                  <a:schemeClr val="tx1"/>
                </a:solidFill>
                <a:latin typeface="Comic Sans MS" panose="030F0702030302020204" pitchFamily="66" charset="0"/>
              </a:rPr>
              <a:t>Visiting </a:t>
            </a:r>
            <a:r>
              <a:rPr lang="en-GB" sz="2200" dirty="0" err="1">
                <a:solidFill>
                  <a:schemeClr val="tx1"/>
                </a:solidFill>
                <a:latin typeface="Comic Sans MS" panose="030F0702030302020204" pitchFamily="66" charset="0"/>
              </a:rPr>
              <a:t>childline</a:t>
            </a:r>
            <a:r>
              <a:rPr lang="en-GB" sz="2200" dirty="0">
                <a:solidFill>
                  <a:schemeClr val="tx1"/>
                </a:solidFill>
                <a:latin typeface="Comic Sans MS" panose="030F0702030302020204" pitchFamily="66" charset="0"/>
              </a:rPr>
              <a:t> for advice, and using services such as ‘Ask Sam’ on their website</a:t>
            </a:r>
          </a:p>
          <a:p>
            <a:pPr marL="285750" indent="-285750">
              <a:spcBef>
                <a:spcPts val="600"/>
              </a:spcBef>
              <a:buFont typeface="Arial" panose="020B0604020202020204" pitchFamily="34" charset="0"/>
              <a:buChar char="•"/>
            </a:pPr>
            <a:r>
              <a:rPr lang="en-GB" sz="2200" dirty="0">
                <a:solidFill>
                  <a:schemeClr val="tx1"/>
                </a:solidFill>
                <a:latin typeface="Comic Sans MS" panose="030F0702030302020204" pitchFamily="66" charset="0"/>
              </a:rPr>
              <a:t>Reading a book about it</a:t>
            </a:r>
          </a:p>
          <a:p>
            <a:pPr marL="285750" indent="-285750">
              <a:spcBef>
                <a:spcPts val="600"/>
              </a:spcBef>
              <a:buFont typeface="Arial" panose="020B0604020202020204" pitchFamily="34" charset="0"/>
              <a:buChar char="•"/>
            </a:pPr>
            <a:r>
              <a:rPr lang="en-GB" sz="2200" dirty="0">
                <a:solidFill>
                  <a:schemeClr val="tx1"/>
                </a:solidFill>
                <a:latin typeface="Comic Sans MS" panose="030F0702030302020204" pitchFamily="66" charset="0"/>
              </a:rPr>
              <a:t>Doing nothing</a:t>
            </a:r>
          </a:p>
          <a:p>
            <a:pPr marL="285750" indent="-285750">
              <a:spcBef>
                <a:spcPts val="600"/>
              </a:spcBef>
              <a:buFont typeface="Arial" panose="020B0604020202020204" pitchFamily="34" charset="0"/>
              <a:buChar char="•"/>
            </a:pPr>
            <a:r>
              <a:rPr lang="en-GB" sz="2200" dirty="0">
                <a:solidFill>
                  <a:schemeClr val="tx1"/>
                </a:solidFill>
                <a:latin typeface="Comic Sans MS" panose="030F0702030302020204" pitchFamily="66" charset="0"/>
              </a:rPr>
              <a:t>Something else (if you have any other ideas, discuss your partner)</a:t>
            </a:r>
          </a:p>
        </p:txBody>
      </p:sp>
    </p:spTree>
    <p:extLst>
      <p:ext uri="{BB962C8B-B14F-4D97-AF65-F5344CB8AC3E}">
        <p14:creationId xmlns:p14="http://schemas.microsoft.com/office/powerpoint/2010/main" val="192301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rgbClr val="95519E"/>
                </a:solidFill>
                <a:latin typeface="Comic Sans MS" panose="030F0702030302020204" pitchFamily="66" charset="0"/>
              </a:rPr>
              <a:t>Growing and changing.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95519E"/>
                </a:solidFill>
                <a:effectLst/>
                <a:uLnTx/>
                <a:uFillTx/>
                <a:latin typeface="Comic Sans MS" panose="030F0702030302020204" pitchFamily="66" charset="0"/>
              </a:rPr>
              <a:t>Where are you now?</a:t>
            </a:r>
          </a:p>
        </p:txBody>
      </p:sp>
      <p:sp>
        <p:nvSpPr>
          <p:cNvPr id="8" name="TextBox 7"/>
          <p:cNvSpPr txBox="1"/>
          <p:nvPr/>
        </p:nvSpPr>
        <p:spPr>
          <a:xfrm>
            <a:off x="863903" y="2105288"/>
            <a:ext cx="5398654"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latin typeface="Comic Sans MS" panose="030F0702030302020204" pitchFamily="66" charset="0"/>
                <a:ea typeface="Lato" panose="020F0502020204030203" pitchFamily="34" charset="0"/>
                <a:cs typeface="Lato" panose="020F0502020204030203" pitchFamily="34" charset="0"/>
              </a:rPr>
              <a:t>Look back at your mind map from the start of the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omic Sans MS" panose="030F0702030302020204" pitchFamily="66"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latin typeface="Comic Sans MS" panose="030F0702030302020204" pitchFamily="66" charset="0"/>
                <a:ea typeface="Lato" panose="020F0502020204030203" pitchFamily="34" charset="0"/>
                <a:cs typeface="Lato" panose="020F0502020204030203" pitchFamily="34" charset="0"/>
              </a:rPr>
              <a:t>Can you add to or change anything that you have written about managing the challenges a person might experience during puberty?</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19" y="4173698"/>
            <a:ext cx="635184" cy="635184"/>
          </a:xfrm>
          <a:prstGeom prst="rect">
            <a:avLst/>
          </a:prstGeom>
        </p:spPr>
      </p:pic>
      <p:pic>
        <p:nvPicPr>
          <p:cNvPr id="12" name="Picture 11">
            <a:extLst>
              <a:ext uri="{FF2B5EF4-FFF2-40B4-BE49-F238E27FC236}">
                <a16:creationId xmlns:a16="http://schemas.microsoft.com/office/drawing/2014/main" id="{62EED3A8-7C9E-4431-9BBD-8CD256727A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2206" y="2486330"/>
            <a:ext cx="3516020" cy="2708435"/>
          </a:xfrm>
          <a:prstGeom prst="rect">
            <a:avLst/>
          </a:prstGeom>
        </p:spPr>
      </p:pic>
    </p:spTree>
    <p:extLst>
      <p:ext uri="{BB962C8B-B14F-4D97-AF65-F5344CB8AC3E}">
        <p14:creationId xmlns:p14="http://schemas.microsoft.com/office/powerpoint/2010/main" val="78157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9</a:t>
            </a:fld>
            <a:endParaRPr lang="en-GB" dirty="0"/>
          </a:p>
        </p:txBody>
      </p:sp>
      <p:sp>
        <p:nvSpPr>
          <p:cNvPr id="13" name="TextBox 12"/>
          <p:cNvSpPr txBox="1"/>
          <p:nvPr/>
        </p:nvSpPr>
        <p:spPr>
          <a:xfrm>
            <a:off x="460150" y="466836"/>
            <a:ext cx="7405273" cy="769441"/>
          </a:xfrm>
          <a:prstGeom prst="rect">
            <a:avLst/>
          </a:prstGeom>
          <a:noFill/>
        </p:spPr>
        <p:txBody>
          <a:bodyPr wrap="square" rtlCol="0">
            <a:spAutoFit/>
          </a:bodyPr>
          <a:lstStyle/>
          <a:p>
            <a:r>
              <a:rPr lang="en-GB" sz="4400" b="1" dirty="0">
                <a:solidFill>
                  <a:srgbClr val="95519E"/>
                </a:solidFill>
                <a:latin typeface="Comic Sans MS" panose="030F0702030302020204" pitchFamily="66" charset="0"/>
              </a:rPr>
              <a:t>Remember!</a:t>
            </a:r>
          </a:p>
        </p:txBody>
      </p:sp>
      <p:sp>
        <p:nvSpPr>
          <p:cNvPr id="3" name="Rectangle 2"/>
          <p:cNvSpPr/>
          <p:nvPr/>
        </p:nvSpPr>
        <p:spPr>
          <a:xfrm>
            <a:off x="460150" y="1236277"/>
            <a:ext cx="11458581" cy="830997"/>
          </a:xfrm>
          <a:prstGeom prst="rect">
            <a:avLst/>
          </a:prstGeom>
        </p:spPr>
        <p:txBody>
          <a:bodyPr wrap="square">
            <a:spAutoFit/>
          </a:bodyPr>
          <a:lstStyle/>
          <a:p>
            <a:pPr lvl="0"/>
            <a:r>
              <a:rPr lang="en-US" sz="2400" b="1" dirty="0">
                <a:solidFill>
                  <a:srgbClr val="0070C0"/>
                </a:solidFill>
                <a:latin typeface="Comic Sans MS" panose="030F0702030302020204" pitchFamily="66" charset="0"/>
                <a:ea typeface="Lato" panose="020B0604020202020204" charset="0"/>
                <a:cs typeface="Lato" panose="020B0604020202020204" charset="0"/>
              </a:rPr>
              <a:t>If you feel worried about puberty or what you have learned during this session, talking to an adult you trust is one of the best ways to find help. </a:t>
            </a:r>
          </a:p>
        </p:txBody>
      </p:sp>
      <p:sp>
        <p:nvSpPr>
          <p:cNvPr id="16" name="TextBox 15"/>
          <p:cNvSpPr txBox="1"/>
          <p:nvPr/>
        </p:nvSpPr>
        <p:spPr>
          <a:xfrm>
            <a:off x="6993913" y="2979195"/>
            <a:ext cx="5198087" cy="2308324"/>
          </a:xfrm>
          <a:prstGeom prst="rect">
            <a:avLst/>
          </a:prstGeom>
          <a:noFill/>
        </p:spPr>
        <p:txBody>
          <a:bodyPr wrap="square" rtlCol="0">
            <a:spAutoFit/>
          </a:bodyPr>
          <a:lstStyle/>
          <a:p>
            <a:r>
              <a:rPr lang="en-GB" sz="2400" dirty="0">
                <a:latin typeface="Comic Sans MS" panose="030F0702030302020204" pitchFamily="66" charset="0"/>
                <a:ea typeface="Lato" panose="020B0604020202020204" charset="0"/>
                <a:cs typeface="Lato" panose="020B0604020202020204" charset="0"/>
              </a:rPr>
              <a:t>If you want to talk to someone other than a parent:</a:t>
            </a:r>
          </a:p>
          <a:p>
            <a:endParaRPr lang="en-GB" sz="2400" dirty="0">
              <a:latin typeface="Comic Sans MS" panose="030F0702030302020204" pitchFamily="66" charset="0"/>
              <a:ea typeface="Lato" panose="020B0604020202020204" charset="0"/>
              <a:cs typeface="Lato" panose="020B0604020202020204" charset="0"/>
            </a:endParaRPr>
          </a:p>
          <a:p>
            <a:r>
              <a:rPr lang="en-GB" sz="2400" dirty="0">
                <a:latin typeface="Comic Sans MS" panose="030F0702030302020204" pitchFamily="66" charset="0"/>
                <a:ea typeface="Lato" panose="020B0604020202020204" charset="0"/>
                <a:cs typeface="Lato" panose="020B0604020202020204" charset="0"/>
              </a:rPr>
              <a:t>ChildLine can help. See:</a:t>
            </a:r>
          </a:p>
          <a:p>
            <a:r>
              <a:rPr lang="en-GB" sz="2400" dirty="0">
                <a:latin typeface="Comic Sans MS" panose="030F0702030302020204" pitchFamily="66" charset="0"/>
                <a:ea typeface="Lato" panose="020B0604020202020204" charset="0"/>
                <a:cs typeface="Lato" panose="020B0604020202020204" charset="0"/>
                <a:hlinkClick r:id="rId3"/>
              </a:rPr>
              <a:t>https://www.childline.org.uk/get-support/</a:t>
            </a:r>
            <a:r>
              <a:rPr lang="en-GB" sz="2400" dirty="0">
                <a:latin typeface="Comic Sans MS" panose="030F0702030302020204" pitchFamily="66" charset="0"/>
                <a:ea typeface="Lato" panose="020B0604020202020204" charset="0"/>
                <a:cs typeface="Lato" panose="020B0604020202020204" charset="0"/>
              </a:rPr>
              <a:t> or phone 0800 1111</a:t>
            </a:r>
          </a:p>
        </p:txBody>
      </p:sp>
      <p:grpSp>
        <p:nvGrpSpPr>
          <p:cNvPr id="12" name="Group 11">
            <a:extLst>
              <a:ext uri="{FF2B5EF4-FFF2-40B4-BE49-F238E27FC236}">
                <a16:creationId xmlns:a16="http://schemas.microsoft.com/office/drawing/2014/main" id="{3D86C2C5-FE81-4A46-9EE7-0D289879B923}"/>
              </a:ext>
            </a:extLst>
          </p:cNvPr>
          <p:cNvGrpSpPr/>
          <p:nvPr/>
        </p:nvGrpSpPr>
        <p:grpSpPr>
          <a:xfrm>
            <a:off x="-440990" y="2398614"/>
            <a:ext cx="7975051" cy="3347571"/>
            <a:chOff x="-569223" y="1206698"/>
            <a:chExt cx="7975051" cy="3347571"/>
          </a:xfrm>
        </p:grpSpPr>
        <p:pic>
          <p:nvPicPr>
            <p:cNvPr id="14" name="Picture 6" descr="Directory, Wood, Shield, Signposts">
              <a:extLst>
                <a:ext uri="{FF2B5EF4-FFF2-40B4-BE49-F238E27FC236}">
                  <a16:creationId xmlns:a16="http://schemas.microsoft.com/office/drawing/2014/main" id="{F66ACA5A-D73C-4BE9-8944-43F9BCFC4ABC}"/>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9223" y="1206698"/>
              <a:ext cx="7975051" cy="33475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B3E26A3-0F2A-4D87-AFF2-1413C6FB7C29}"/>
                </a:ext>
              </a:extLst>
            </p:cNvPr>
            <p:cNvSpPr txBox="1"/>
            <p:nvPr/>
          </p:nvSpPr>
          <p:spPr>
            <a:xfrm>
              <a:off x="1143005" y="3121116"/>
              <a:ext cx="4888929" cy="830997"/>
            </a:xfrm>
            <a:prstGeom prst="rect">
              <a:avLst/>
            </a:prstGeom>
            <a:noFill/>
          </p:spPr>
          <p:txBody>
            <a:bodyPr wrap="square" rtlCol="0">
              <a:spAutoFit/>
            </a:bodyPr>
            <a:lstStyle/>
            <a:p>
              <a:r>
                <a:rPr lang="en-US" sz="2400" b="1" dirty="0">
                  <a:latin typeface="Lato" panose="020F0502020204030203" pitchFamily="34" charset="0"/>
                  <a:ea typeface="Lato" panose="020F0502020204030203" pitchFamily="34" charset="0"/>
                  <a:cs typeface="Lato" panose="020F0502020204030203" pitchFamily="34" charset="0"/>
                </a:rPr>
                <a:t>ChildLine: </a:t>
              </a:r>
              <a:r>
                <a:rPr lang="en-US" sz="2400" b="1" dirty="0">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xmlns="" val="tx"/>
                      </a:ext>
                    </a:extLst>
                  </a:hlinkClick>
                </a:rPr>
                <a:t>www.childline.org.uk</a:t>
              </a:r>
              <a:r>
                <a:rPr lang="en-US" sz="2400" b="1" dirty="0">
                  <a:latin typeface="Lato" panose="020F0502020204030203" pitchFamily="34" charset="0"/>
                  <a:ea typeface="Lato" panose="020F0502020204030203" pitchFamily="34" charset="0"/>
                  <a:cs typeface="Lato" panose="020F0502020204030203" pitchFamily="34" charset="0"/>
                </a:rPr>
                <a:t> </a:t>
              </a:r>
            </a:p>
            <a:p>
              <a:r>
                <a:rPr lang="en-US" sz="2400" b="1" dirty="0">
                  <a:latin typeface="Lato" panose="020F0502020204030203" pitchFamily="34" charset="0"/>
                  <a:ea typeface="Lato" panose="020F0502020204030203" pitchFamily="34" charset="0"/>
                  <a:cs typeface="Lato" panose="020F0502020204030203" pitchFamily="34" charset="0"/>
                </a:rPr>
                <a:t>	      0800 1111</a:t>
              </a:r>
            </a:p>
          </p:txBody>
        </p:sp>
        <p:sp>
          <p:nvSpPr>
            <p:cNvPr id="18" name="TextBox 17">
              <a:extLst>
                <a:ext uri="{FF2B5EF4-FFF2-40B4-BE49-F238E27FC236}">
                  <a16:creationId xmlns:a16="http://schemas.microsoft.com/office/drawing/2014/main" id="{A8CDE929-AC08-45C6-A079-E7D87D1E236C}"/>
                </a:ext>
              </a:extLst>
            </p:cNvPr>
            <p:cNvSpPr txBox="1"/>
            <p:nvPr/>
          </p:nvSpPr>
          <p:spPr>
            <a:xfrm>
              <a:off x="1159670" y="2237084"/>
              <a:ext cx="4429944" cy="461665"/>
            </a:xfrm>
            <a:prstGeom prst="rect">
              <a:avLst/>
            </a:prstGeom>
            <a:noFill/>
          </p:spPr>
          <p:txBody>
            <a:bodyPr wrap="square" rtlCol="0">
              <a:spAutoFit/>
            </a:bodyPr>
            <a:lstStyle/>
            <a:p>
              <a:r>
                <a:rPr lang="en-GB" sz="2400" b="1" dirty="0">
                  <a:latin typeface="Lato" panose="020B0604020202020204" charset="0"/>
                  <a:ea typeface="Lato" panose="020B0604020202020204" charset="0"/>
                  <a:cs typeface="Lato" panose="020B0604020202020204" charset="0"/>
                </a:rPr>
                <a:t>Talk to a trusted adult at home</a:t>
              </a:r>
            </a:p>
          </p:txBody>
        </p:sp>
      </p:grpSp>
    </p:spTree>
    <p:extLst>
      <p:ext uri="{BB962C8B-B14F-4D97-AF65-F5344CB8AC3E}">
        <p14:creationId xmlns:p14="http://schemas.microsoft.com/office/powerpoint/2010/main" val="4004973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5448</TotalTime>
  <Words>1004</Words>
  <Application>Microsoft Office PowerPoint</Application>
  <PresentationFormat>Widescreen</PresentationFormat>
  <Paragraphs>124</Paragraphs>
  <Slides>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Lato</vt:lpstr>
      <vt:lpstr>Segoe Print</vt:lpstr>
      <vt:lpstr>Calibri</vt:lpstr>
      <vt:lpstr>Calibri Light</vt:lpstr>
      <vt:lpstr>Times New Roman</vt:lpstr>
      <vt:lpstr>Comic Sans MS</vt:lpstr>
      <vt:lpstr>League Spartan</vt:lpstr>
      <vt:lpstr>Open Sans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Joanne Gray</cp:lastModifiedBy>
  <cp:revision>512</cp:revision>
  <dcterms:created xsi:type="dcterms:W3CDTF">2018-11-29T11:01:12Z</dcterms:created>
  <dcterms:modified xsi:type="dcterms:W3CDTF">2020-11-13T17:11:32Z</dcterms:modified>
</cp:coreProperties>
</file>